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C4681"/>
    <a:srgbClr val="2A8C96"/>
    <a:srgbClr val="F05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1" autoAdjust="0"/>
  </p:normalViewPr>
  <p:slideViewPr>
    <p:cSldViewPr>
      <p:cViewPr>
        <p:scale>
          <a:sx n="134" d="100"/>
          <a:sy n="134" d="100"/>
        </p:scale>
        <p:origin x="-520" y="485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9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12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1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8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47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11/4/14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54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11/4/14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350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11/4/14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1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40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1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37FA9-519A-48C9-B9D9-8ECC260A55AA}" type="datetimeFigureOut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15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hyperlink" Target="http://www.delawarenaturesociety.org/DNS/Visit/Abbotts_Mill_Nature_Center/Abbott_s_Mill_Nature_Center.aspx?WebsiteKey=87358163-decf-466e-b151-851764b92bce&amp;tabs=6%23tabs" TargetMode="External"/><Relationship Id="rId5" Type="http://schemas.openxmlformats.org/officeDocument/2006/relationships/image" Target="../media/image4.png"/><Relationship Id="rId6" Type="http://schemas.openxmlformats.org/officeDocument/2006/relationships/hyperlink" Target="http://zhonglixu.weebly.com/math-curriculum-and-goals" TargetMode="External"/><Relationship Id="rId7" Type="http://schemas.openxmlformats.org/officeDocument/2006/relationships/hyperlink" Target="http://zhonglixu.weebly.com/chinese-literacy-supporting-materials/flowers-and-weather" TargetMode="External"/><Relationship Id="rId8" Type="http://schemas.openxmlformats.org/officeDocument/2006/relationships/hyperlink" Target="http://zhonglixu.weebly.com/weather-and-me" TargetMode="External"/><Relationship Id="rId9" Type="http://schemas.openxmlformats.org/officeDocument/2006/relationships/hyperlink" Target="https://www.movenote.com/v/Q7FKPssPt7MEt" TargetMode="External"/><Relationship Id="rId10" Type="http://schemas.openxmlformats.org/officeDocument/2006/relationships/hyperlink" Target="http://zhonglixu.weebly.com/videos/students-performing-whats-the-weather-like-today" TargetMode="External"/><Relationship Id="rId11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57200" y="228600"/>
            <a:ext cx="6324600" cy="1752600"/>
            <a:chOff x="228600" y="381000"/>
            <a:chExt cx="5410200" cy="1600200"/>
          </a:xfrm>
        </p:grpSpPr>
        <p:sp>
          <p:nvSpPr>
            <p:cNvPr id="5" name="Rounded Rectangle 4"/>
            <p:cNvSpPr/>
            <p:nvPr/>
          </p:nvSpPr>
          <p:spPr>
            <a:xfrm>
              <a:off x="228600" y="381000"/>
              <a:ext cx="5257800" cy="1371600"/>
            </a:xfrm>
            <a:prstGeom prst="roundRect">
              <a:avLst/>
            </a:prstGeom>
            <a:solidFill>
              <a:schemeClr val="bg1"/>
            </a:solidFill>
            <a:ln w="889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209800" y="533400"/>
              <a:ext cx="3429000" cy="1447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Ms. </a:t>
              </a:r>
              <a:r>
                <a:rPr lang="en-US" altLang="zh-CN" sz="2200" b="1" dirty="0" err="1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Xu’s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 1</a:t>
              </a:r>
              <a:r>
                <a:rPr lang="en-US" altLang="zh-CN" sz="2200" b="1" baseline="30000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st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 Grade 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11th 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Week Update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zh-CN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（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11/5-11/7)</a:t>
              </a:r>
              <a:endParaRPr lang="en-US" sz="2200" b="1" dirty="0" smtClean="0">
                <a:solidFill>
                  <a:srgbClr val="000000"/>
                </a:solidFill>
                <a:latin typeface="Comic Sans MS"/>
                <a:ea typeface="HelloQueenie" pitchFamily="2" charset="0"/>
                <a:cs typeface="Comic Sans MS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endParaRPr lang="en-US" dirty="0">
                <a:solidFill>
                  <a:srgbClr val="000000"/>
                </a:solidFill>
                <a:effectLst/>
                <a:latin typeface="Harrington"/>
                <a:ea typeface="HelloQueenie" pitchFamily="2" charset="0"/>
                <a:cs typeface="Harrington"/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1828800"/>
            <a:ext cx="2362200" cy="1828800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4191000" y="3733800"/>
            <a:ext cx="2286000" cy="2362199"/>
            <a:chOff x="3362833" y="6179673"/>
            <a:chExt cx="3579494" cy="2137561"/>
          </a:xfrm>
        </p:grpSpPr>
        <p:sp>
          <p:nvSpPr>
            <p:cNvPr id="8" name="Rounded Rectangle 7"/>
            <p:cNvSpPr/>
            <p:nvPr/>
          </p:nvSpPr>
          <p:spPr>
            <a:xfrm>
              <a:off x="3362833" y="6179674"/>
              <a:ext cx="3579494" cy="2137560"/>
            </a:xfrm>
            <a:prstGeom prst="round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482149" y="6179673"/>
              <a:ext cx="3460178" cy="304799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200" b="1" dirty="0" smtClean="0">
                  <a:ln w="9525" cap="flat" cmpd="sng" algn="ctr">
                    <a:solidFill>
                      <a:srgbClr val="FEFEFE"/>
                    </a:solidFill>
                    <a:prstDash val="solid"/>
                    <a:round/>
                  </a:ln>
                  <a:solidFill>
                    <a:srgbClr val="9BBB59"/>
                  </a:solidFill>
                  <a:effectLst>
                    <a:outerShdw blurRad="50000" dist="50800" dir="7500000" algn="tl">
                      <a:srgbClr val="000000">
                        <a:alpha val="35000"/>
                      </a:srgbClr>
                    </a:outerShdw>
                  </a:effectLst>
                  <a:latin typeface="pencilPete FONT"/>
                  <a:ea typeface="Calibri"/>
                  <a:cs typeface="Times New Roman"/>
                </a:rPr>
                <a:t>Looking Ahead at Simpson</a:t>
              </a:r>
              <a:endParaRPr lang="en-US" sz="1200" dirty="0">
                <a:ea typeface="Calibri"/>
                <a:cs typeface="Times New Roman"/>
              </a:endParaRPr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274609" y="1905000"/>
            <a:ext cx="3687792" cy="25908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33400" y="1828800"/>
            <a:ext cx="3200400" cy="3048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A Message from the Teacher</a:t>
            </a:r>
            <a:endParaRPr lang="en-US" sz="1400" dirty="0">
              <a:effectLst/>
              <a:ea typeface="Calibri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2057400"/>
            <a:ext cx="3657600" cy="3293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Dear Families,</a:t>
            </a:r>
            <a:endParaRPr lang="en-US" sz="900" dirty="0"/>
          </a:p>
          <a:p>
            <a:r>
              <a:rPr lang="en-US" altLang="zh-CN" sz="900" dirty="0" smtClean="0"/>
              <a:t>Hope you enjoyed the long weekend. We are going to Abbott’s Mill for our first field trip on Wednesday November 5, 2014. We are all excited about this field trip.</a:t>
            </a:r>
            <a:r>
              <a:rPr lang="en-US" altLang="zh-CN" sz="900" dirty="0"/>
              <a:t> </a:t>
            </a:r>
            <a:r>
              <a:rPr lang="en-US" altLang="zh-CN" sz="900" dirty="0" smtClean="0"/>
              <a:t>Here are a few reminders about the field trip:</a:t>
            </a:r>
          </a:p>
          <a:p>
            <a:endParaRPr lang="en-US" altLang="zh-CN" sz="900" dirty="0"/>
          </a:p>
          <a:p>
            <a:pPr marL="171450" indent="-171450">
              <a:buFont typeface="Arial"/>
              <a:buChar char="•"/>
            </a:pPr>
            <a:r>
              <a:rPr lang="en-US" altLang="zh-CN" sz="900" dirty="0" smtClean="0"/>
              <a:t>Please pack your kid’s at least one bottle of water;</a:t>
            </a:r>
          </a:p>
          <a:p>
            <a:pPr marL="171450" indent="-171450">
              <a:buFont typeface="Arial"/>
              <a:buChar char="•"/>
            </a:pPr>
            <a:r>
              <a:rPr lang="en-US" altLang="zh-CN" sz="900" dirty="0" smtClean="0"/>
              <a:t>If you choose to pack your kid’s for lunch, please pack your kid’s lunch in disposable bags.</a:t>
            </a:r>
          </a:p>
          <a:p>
            <a:pPr marL="171450" indent="-171450">
              <a:buFont typeface="Arial"/>
              <a:buChar char="•"/>
            </a:pPr>
            <a:r>
              <a:rPr lang="en-US" altLang="zh-CN" sz="900" dirty="0" smtClean="0"/>
              <a:t>If you choose to be the chaperon for this field trip, you can either follow the school bus (Please arrive school at 9:00 am) or you can meet us in Abbott’s Mill around 10:00am. Please click </a:t>
            </a:r>
            <a:r>
              <a:rPr lang="en-US" altLang="zh-CN" sz="900" dirty="0" smtClean="0">
                <a:hlinkClick r:id="rId4"/>
              </a:rPr>
              <a:t>here</a:t>
            </a:r>
            <a:r>
              <a:rPr lang="en-US" altLang="zh-CN" sz="900" dirty="0" smtClean="0"/>
              <a:t> for driving directions.</a:t>
            </a:r>
          </a:p>
          <a:p>
            <a:pPr marL="171450" indent="-171450">
              <a:buFont typeface="Arial"/>
              <a:buChar char="•"/>
            </a:pPr>
            <a:r>
              <a:rPr lang="en-US" altLang="zh-CN" sz="900" dirty="0" smtClean="0"/>
              <a:t>The temperature of Wednesday is from 52F to 66F. Please dress your kid according for the field trip.</a:t>
            </a:r>
            <a:endParaRPr lang="en-US" altLang="zh-CN" sz="900" dirty="0"/>
          </a:p>
          <a:p>
            <a:r>
              <a:rPr lang="en-US" altLang="zh-CN" sz="900" dirty="0" smtClean="0"/>
              <a:t>If you have other questions, please let me know.</a:t>
            </a:r>
          </a:p>
          <a:p>
            <a:endParaRPr lang="en-US" altLang="zh-CN" sz="900" dirty="0"/>
          </a:p>
          <a:p>
            <a:r>
              <a:rPr lang="en-US" sz="1000" i="1" dirty="0" smtClean="0">
                <a:latin typeface="HanziPen SC Regular"/>
                <a:cs typeface="HanziPen SC Regular"/>
              </a:rPr>
              <a:t>  </a:t>
            </a:r>
            <a:r>
              <a:rPr lang="en-US" sz="1000" i="1" dirty="0" smtClean="0">
                <a:latin typeface="HanziPen SC Regular"/>
                <a:cs typeface="HanziPen SC Regular"/>
              </a:rPr>
              <a:t>  </a:t>
            </a:r>
            <a:r>
              <a:rPr lang="en-US" sz="1000" i="1" dirty="0" err="1" smtClean="0">
                <a:latin typeface="HanziPen SC Regular"/>
                <a:cs typeface="HanziPen SC Regular"/>
              </a:rPr>
              <a:t>Zhongli</a:t>
            </a:r>
            <a:r>
              <a:rPr lang="en-US" sz="1000" i="1" dirty="0" smtClean="0">
                <a:latin typeface="HanziPen SC Regular"/>
                <a:cs typeface="HanziPen SC Regular"/>
              </a:rPr>
              <a:t> </a:t>
            </a:r>
            <a:r>
              <a:rPr lang="en-US" sz="1000" i="1" dirty="0" smtClean="0">
                <a:latin typeface="HanziPen SC Regular"/>
                <a:cs typeface="HanziPen SC Regular"/>
              </a:rPr>
              <a:t>Xu</a:t>
            </a:r>
          </a:p>
          <a:p>
            <a:endParaRPr lang="en-US" sz="1200" dirty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4267200" y="2590800"/>
            <a:ext cx="243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Zhongli</a:t>
            </a:r>
            <a:r>
              <a:rPr lang="en-US" sz="1400" dirty="0" smtClean="0">
                <a:solidFill>
                  <a:schemeClr val="bg1"/>
                </a:solidFill>
              </a:rPr>
              <a:t> Xu</a:t>
            </a: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z</a:t>
            </a:r>
            <a:r>
              <a:rPr lang="en-US" sz="1200" dirty="0" smtClean="0">
                <a:solidFill>
                  <a:schemeClr val="bg1"/>
                </a:solidFill>
              </a:rPr>
              <a:t>hongli.xu@cr.k12.de.us</a:t>
            </a:r>
          </a:p>
          <a:p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sz="1200" dirty="0" err="1" smtClean="0">
                <a:solidFill>
                  <a:schemeClr val="bg1"/>
                </a:solidFill>
              </a:rPr>
              <a:t>Zhonglixu.weebly.com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9312534">
            <a:off x="3217374" y="5405827"/>
            <a:ext cx="532738" cy="766186"/>
          </a:xfrm>
          <a:prstGeom prst="rect">
            <a:avLst/>
          </a:prstGeom>
        </p:spPr>
      </p:pic>
      <p:sp>
        <p:nvSpPr>
          <p:cNvPr id="24" name="Rounded Rectangle 23"/>
          <p:cNvSpPr/>
          <p:nvPr/>
        </p:nvSpPr>
        <p:spPr>
          <a:xfrm>
            <a:off x="228600" y="6324600"/>
            <a:ext cx="2133599" cy="25908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2362200" y="6324600"/>
            <a:ext cx="2133599" cy="25908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4495800" y="6324600"/>
            <a:ext cx="2133599" cy="25908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457200" y="6248400"/>
            <a:ext cx="1600200" cy="3048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Math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590800" y="6248400"/>
            <a:ext cx="1600200" cy="3048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Chinese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800600" y="6248400"/>
            <a:ext cx="1600200" cy="3048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Science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67200" y="4038600"/>
            <a:ext cx="2133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11/5 First Grade Field Trip to Abbott’s Mill Nature Center. </a:t>
            </a:r>
            <a:r>
              <a:rPr lang="en-US" sz="1000" dirty="0" smtClean="0"/>
              <a:t>( </a:t>
            </a:r>
            <a:r>
              <a:rPr lang="en-US" altLang="zh-CN" sz="1000" dirty="0" smtClean="0"/>
              <a:t>Please remember to pack your kid’s with at least 1 bottle of water)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altLang="zh-CN" sz="1000" dirty="0" smtClean="0"/>
              <a:t>11/10 Veteran’s Day Assembly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11/11</a:t>
            </a:r>
            <a:r>
              <a:rPr lang="en-US" sz="1000" dirty="0" smtClean="0"/>
              <a:t> </a:t>
            </a:r>
            <a:r>
              <a:rPr lang="en-US" sz="1000" dirty="0" smtClean="0"/>
              <a:t>School Closed for Veteran’s Day.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11/20 Awards Assembly for Chinese Immersion Students 9:45am to 10:35am.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11/26-28 School Closed for Thanksgiving Holiday.</a:t>
            </a:r>
            <a:endParaRPr lang="en-US" sz="1000" dirty="0" smtClean="0"/>
          </a:p>
          <a:p>
            <a:pPr marL="171450" indent="-171450">
              <a:buSzPct val="120000"/>
              <a:buFont typeface="Wingdings" charset="2"/>
              <a:buChar char=""/>
            </a:pPr>
            <a:endParaRPr lang="en-US" sz="1000" dirty="0" smtClean="0"/>
          </a:p>
          <a:p>
            <a:pPr marL="171450" indent="-171450">
              <a:buSzPct val="120000"/>
              <a:buFont typeface="Wingdings" charset="2"/>
              <a:buChar char=""/>
            </a:pPr>
            <a:endParaRPr lang="en-US" sz="1000" dirty="0" smtClean="0"/>
          </a:p>
          <a:p>
            <a:pPr marL="171450" indent="-171450">
              <a:buSzPct val="120000"/>
              <a:buFont typeface="Wingdings" charset="2"/>
              <a:buChar char=""/>
            </a:pPr>
            <a:endParaRPr lang="en-US" sz="1000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228600" y="65532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20000"/>
            </a:pPr>
            <a:endParaRPr lang="en-US" sz="1000" dirty="0" smtClean="0"/>
          </a:p>
          <a:p>
            <a:pPr>
              <a:buClr>
                <a:schemeClr val="tx1"/>
              </a:buClr>
              <a:buSzPct val="126000"/>
            </a:pPr>
            <a:endParaRPr lang="en-US" sz="1000" dirty="0"/>
          </a:p>
        </p:txBody>
      </p:sp>
      <p:sp>
        <p:nvSpPr>
          <p:cNvPr id="34" name="TextBox 33"/>
          <p:cNvSpPr txBox="1"/>
          <p:nvPr/>
        </p:nvSpPr>
        <p:spPr>
          <a:xfrm>
            <a:off x="228600" y="6553200"/>
            <a:ext cx="2133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SWBAT:</a:t>
            </a:r>
          </a:p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(Student will be able to)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Understand the meaning of “=“ sign</a:t>
            </a: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Use different numbers from 0 to 10 to make 10 fluently.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r>
              <a:rPr lang="en-US" sz="1000" dirty="0" smtClean="0"/>
              <a:t>For </a:t>
            </a:r>
            <a:r>
              <a:rPr lang="en-US" altLang="zh-CN" sz="1000" dirty="0" smtClean="0"/>
              <a:t>math addition strategies, </a:t>
            </a:r>
            <a:r>
              <a:rPr lang="en-US" altLang="zh-CN" sz="1000" dirty="0"/>
              <a:t>please click</a:t>
            </a:r>
            <a:r>
              <a:rPr lang="en-US" altLang="zh-CN" sz="1000" dirty="0" smtClean="0"/>
              <a:t>: </a:t>
            </a:r>
            <a:r>
              <a:rPr lang="en-US" altLang="zh-CN" sz="1000" dirty="0" smtClean="0">
                <a:hlinkClick r:id="rId6"/>
              </a:rPr>
              <a:t>http</a:t>
            </a:r>
            <a:r>
              <a:rPr lang="en-US" altLang="zh-CN" sz="1000" dirty="0">
                <a:hlinkClick r:id="rId6"/>
              </a:rPr>
              <a:t>://zhonglixu.weebly.com/math-curriculum-and-</a:t>
            </a:r>
            <a:r>
              <a:rPr lang="en-US" altLang="zh-CN" sz="1000" dirty="0" smtClean="0">
                <a:hlinkClick r:id="rId6"/>
              </a:rPr>
              <a:t>goals</a:t>
            </a:r>
            <a:endParaRPr lang="en-US" altLang="zh-CN" sz="1000" dirty="0" smtClean="0"/>
          </a:p>
          <a:p>
            <a:pPr>
              <a:buClr>
                <a:schemeClr val="tx1"/>
              </a:buClr>
              <a:buSzPct val="100000"/>
            </a:pPr>
            <a:r>
              <a:rPr lang="en-US" sz="1000" dirty="0" smtClean="0"/>
              <a:t>Vocabulary:</a:t>
            </a:r>
          </a:p>
          <a:p>
            <a:pPr>
              <a:buClr>
                <a:schemeClr val="tx1"/>
              </a:buClr>
              <a:buSzPct val="100000"/>
            </a:pPr>
            <a:r>
              <a:rPr lang="en-US" sz="1000" dirty="0" smtClean="0"/>
              <a:t>Equal sign; </a:t>
            </a:r>
            <a:r>
              <a:rPr lang="en-US" sz="1000" dirty="0" smtClean="0"/>
              <a:t>add; represent; plus</a:t>
            </a:r>
            <a:r>
              <a:rPr lang="en-US" sz="1000" dirty="0"/>
              <a:t>;</a:t>
            </a:r>
            <a:r>
              <a:rPr lang="en-US" sz="1000" dirty="0" smtClean="0"/>
              <a:t> minus; altogether; </a:t>
            </a:r>
            <a:r>
              <a:rPr lang="en-US" sz="1000" dirty="0" smtClean="0"/>
              <a:t>group; make 10; same;</a:t>
            </a: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</p:txBody>
      </p:sp>
      <p:sp>
        <p:nvSpPr>
          <p:cNvPr id="35" name="TextBox 34"/>
          <p:cNvSpPr txBox="1"/>
          <p:nvPr/>
        </p:nvSpPr>
        <p:spPr>
          <a:xfrm>
            <a:off x="2362200" y="6553200"/>
            <a:ext cx="21336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SWBAT:</a:t>
            </a:r>
          </a:p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(Student will be able to)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Read </a:t>
            </a:r>
            <a:r>
              <a:rPr lang="en-US" sz="1000" dirty="0" smtClean="0"/>
              <a:t>learn Flowers and Weather book </a:t>
            </a:r>
            <a:r>
              <a:rPr lang="en-US" sz="1000" dirty="0" smtClean="0"/>
              <a:t>in Chinese and begin to read the book independently</a:t>
            </a:r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r>
              <a:rPr lang="en-US" sz="1000" dirty="0" smtClean="0"/>
              <a:t>SUPPORTING LINKS, PLEASE CLICK:</a:t>
            </a:r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  <a:p>
            <a:pPr>
              <a:buClr>
                <a:schemeClr val="tx1"/>
              </a:buClr>
              <a:buSzPct val="100000"/>
            </a:pPr>
            <a:r>
              <a:rPr lang="en-US" sz="1000" dirty="0" smtClean="0">
                <a:hlinkClick r:id="rId7"/>
              </a:rPr>
              <a:t>Flowers and Weather</a:t>
            </a:r>
            <a:endParaRPr lang="en-US" sz="1000" dirty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4495800" y="6573083"/>
            <a:ext cx="2133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SWBAT:</a:t>
            </a:r>
          </a:p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(Student will be able to)</a:t>
            </a:r>
          </a:p>
          <a:p>
            <a:pPr marL="171450" indent="-171450">
              <a:buClr>
                <a:schemeClr val="tx1"/>
              </a:buClr>
              <a:buSzPct val="126000"/>
              <a:buFont typeface="Wingdings" charset="2"/>
              <a:buChar char=""/>
            </a:pPr>
            <a:r>
              <a:rPr lang="en-US" sz="1000" dirty="0" smtClean="0"/>
              <a:t>Observe different clothing materials and see how they working with water and sun</a:t>
            </a:r>
          </a:p>
          <a:p>
            <a:pPr marL="171450" indent="-171450">
              <a:buClr>
                <a:schemeClr val="tx1"/>
              </a:buClr>
              <a:buSzPct val="126000"/>
              <a:buFont typeface="Wingdings" charset="2"/>
              <a:buChar char=""/>
            </a:pPr>
            <a:r>
              <a:rPr lang="en-US" sz="1000" dirty="0" smtClean="0"/>
              <a:t>Observe the weather and match to wear different kind of clothes</a:t>
            </a:r>
          </a:p>
          <a:p>
            <a:pPr marL="171450" indent="-171450">
              <a:buClr>
                <a:schemeClr val="tx1"/>
              </a:buClr>
              <a:buSzPct val="126000"/>
              <a:buFont typeface="Wingdings" charset="2"/>
              <a:buChar char=""/>
            </a:pPr>
            <a:r>
              <a:rPr lang="en-US" sz="1000" dirty="0" smtClean="0"/>
              <a:t>Understand the four season in the year and what weather is like in four season</a:t>
            </a:r>
          </a:p>
          <a:p>
            <a:pPr>
              <a:buClr>
                <a:schemeClr val="tx1"/>
              </a:buClr>
              <a:buSzPct val="126000"/>
            </a:pPr>
            <a:endParaRPr lang="en-US" sz="1000" dirty="0" smtClean="0"/>
          </a:p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Science Supporting Vocabulary and other support at home, please click:</a:t>
            </a:r>
          </a:p>
          <a:p>
            <a:pPr algn="ctr">
              <a:buClr>
                <a:schemeClr val="tx1"/>
              </a:buClr>
              <a:buSzPct val="126000"/>
            </a:pPr>
            <a:r>
              <a:rPr lang="en-US" sz="1000" dirty="0">
                <a:hlinkClick r:id="rId8"/>
              </a:rPr>
              <a:t>http://zhonglixu.weebly.com/weather-and-</a:t>
            </a:r>
            <a:r>
              <a:rPr lang="en-US" sz="1000" dirty="0" smtClean="0">
                <a:hlinkClick r:id="rId8"/>
              </a:rPr>
              <a:t>me</a:t>
            </a:r>
            <a:endParaRPr lang="en-US" sz="1000" dirty="0" smtClean="0"/>
          </a:p>
          <a:p>
            <a:pPr>
              <a:buClr>
                <a:schemeClr val="tx1"/>
              </a:buClr>
              <a:buSzPct val="126000"/>
            </a:pPr>
            <a:endParaRPr lang="en-US" sz="1000" dirty="0" smtClean="0"/>
          </a:p>
          <a:p>
            <a:pPr>
              <a:buClr>
                <a:schemeClr val="tx1"/>
              </a:buClr>
              <a:buSzPct val="126000"/>
            </a:pPr>
            <a:endParaRPr lang="en-US" sz="1000" dirty="0"/>
          </a:p>
          <a:p>
            <a:pPr>
              <a:buClr>
                <a:schemeClr val="tx1"/>
              </a:buClr>
              <a:buSzPct val="126000"/>
            </a:pPr>
            <a:endParaRPr lang="en-US" sz="1000" dirty="0" smtClean="0"/>
          </a:p>
          <a:p>
            <a:pPr>
              <a:buClr>
                <a:schemeClr val="tx1"/>
              </a:buClr>
              <a:buSzPct val="126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/>
          </a:p>
        </p:txBody>
      </p:sp>
      <p:sp>
        <p:nvSpPr>
          <p:cNvPr id="32" name="Rounded Rectangle 31"/>
          <p:cNvSpPr/>
          <p:nvPr/>
        </p:nvSpPr>
        <p:spPr>
          <a:xfrm>
            <a:off x="228600" y="4648200"/>
            <a:ext cx="3810000" cy="15240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381000" y="4648201"/>
            <a:ext cx="3581400" cy="304799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Homework Support in Math and Chinese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4800" y="4953000"/>
            <a:ext cx="365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20000"/>
            </a:pPr>
            <a:r>
              <a:rPr lang="en-US" sz="800" dirty="0" smtClean="0"/>
              <a:t>There is </a:t>
            </a:r>
            <a:r>
              <a:rPr lang="en-US" sz="800" dirty="0" smtClean="0">
                <a:solidFill>
                  <a:srgbClr val="FF0000"/>
                </a:solidFill>
              </a:rPr>
              <a:t>no homework </a:t>
            </a:r>
            <a:r>
              <a:rPr lang="en-US" sz="800" dirty="0" smtClean="0"/>
              <a:t>this week because it is a short and busy week. However, if you would like to kids to continue Chinese </a:t>
            </a:r>
            <a:r>
              <a:rPr lang="en-US" sz="800" dirty="0" smtClean="0"/>
              <a:t>reading at home, you can still </a:t>
            </a:r>
            <a:r>
              <a:rPr lang="en-US" sz="800" dirty="0"/>
              <a:t>p</a:t>
            </a:r>
            <a:r>
              <a:rPr lang="en-US" sz="800" dirty="0" smtClean="0"/>
              <a:t>ractice </a:t>
            </a:r>
            <a:r>
              <a:rPr lang="en-US" sz="800" dirty="0" smtClean="0"/>
              <a:t>reading Chinese </a:t>
            </a:r>
            <a:r>
              <a:rPr lang="en-US" altLang="zh-CN" sz="800" dirty="0" smtClean="0"/>
              <a:t>book: “</a:t>
            </a:r>
            <a:r>
              <a:rPr lang="en-US" altLang="zh-CN" sz="800" dirty="0" smtClean="0">
                <a:hlinkClick r:id="rId9"/>
              </a:rPr>
              <a:t>What’s the weather like today?</a:t>
            </a:r>
            <a:r>
              <a:rPr lang="en-US" altLang="zh-CN" sz="800" dirty="0" smtClean="0"/>
              <a:t>”</a:t>
            </a:r>
            <a:endParaRPr lang="en-US" altLang="zh-CN" sz="800" dirty="0"/>
          </a:p>
          <a:p>
            <a:pPr>
              <a:buSzPct val="120000"/>
            </a:pPr>
            <a:endParaRPr lang="en-US" altLang="zh-CN" sz="800" dirty="0" smtClean="0"/>
          </a:p>
          <a:p>
            <a:pPr>
              <a:buSzPct val="120000"/>
            </a:pPr>
            <a:r>
              <a:rPr lang="en-US" altLang="zh-CN" sz="800" dirty="0" smtClean="0"/>
              <a:t>For </a:t>
            </a:r>
            <a:r>
              <a:rPr lang="en-US" altLang="zh-CN" sz="800" dirty="0" smtClean="0"/>
              <a:t>your kids’ performing “What’s the weather like today” video, please click:</a:t>
            </a:r>
          </a:p>
          <a:p>
            <a:pPr>
              <a:buSzPct val="120000"/>
            </a:pPr>
            <a:r>
              <a:rPr lang="en-US" altLang="zh-CN" sz="800" dirty="0" smtClean="0">
                <a:hlinkClick r:id="rId10"/>
              </a:rPr>
              <a:t>     Students’ Performance of “What’s the weather like today?</a:t>
            </a:r>
            <a:r>
              <a:rPr lang="en-US" altLang="zh-CN" sz="800" dirty="0" smtClean="0">
                <a:hlinkClick r:id="rId10"/>
              </a:rPr>
              <a:t>”</a:t>
            </a:r>
            <a:endParaRPr lang="en-US" altLang="zh-CN" sz="800" dirty="0" smtClean="0"/>
          </a:p>
          <a:p>
            <a:pPr>
              <a:buSzPct val="120000"/>
            </a:pPr>
            <a:endParaRPr lang="en-US" altLang="zh-CN" sz="800" dirty="0"/>
          </a:p>
          <a:p>
            <a:pPr>
              <a:buSzPct val="120000"/>
            </a:pPr>
            <a:r>
              <a:rPr lang="en-US" altLang="zh-CN" sz="800" dirty="0" smtClean="0"/>
              <a:t>Enjoy :D</a:t>
            </a:r>
            <a:endParaRPr lang="en-US" altLang="zh-CN" sz="800" dirty="0" smtClean="0"/>
          </a:p>
          <a:p>
            <a:pPr>
              <a:buSzPct val="120000"/>
            </a:pPr>
            <a:endParaRPr lang="en-US" altLang="zh-CN" sz="800" dirty="0" smtClean="0"/>
          </a:p>
          <a:p>
            <a:pPr>
              <a:buSzPct val="120000"/>
            </a:pPr>
            <a:endParaRPr lang="en-US" altLang="zh-CN" sz="8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62000" y="91440"/>
            <a:ext cx="1981200" cy="158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648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16264</TotalTime>
  <Words>530</Words>
  <Application>Microsoft Macintosh PowerPoint</Application>
  <PresentationFormat>On-screen Show (4:3)</PresentationFormat>
  <Paragraphs>79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Galewski</dc:creator>
  <cp:lastModifiedBy>zl xu</cp:lastModifiedBy>
  <cp:revision>122</cp:revision>
  <cp:lastPrinted>2014-09-10T17:41:48Z</cp:lastPrinted>
  <dcterms:created xsi:type="dcterms:W3CDTF">2012-09-29T15:12:52Z</dcterms:created>
  <dcterms:modified xsi:type="dcterms:W3CDTF">2014-11-05T01:15:25Z</dcterms:modified>
</cp:coreProperties>
</file>