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C4681"/>
    <a:srgbClr val="2A8C96"/>
    <a:srgbClr val="F05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134" d="100"/>
          <a:sy n="134" d="100"/>
        </p:scale>
        <p:origin x="-520" y="226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23249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4627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58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67061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37FA9-519A-48C9-B9D9-8ECC260A55AA}" type="datetimeFigureOut">
              <a:rPr lang="en-US" smtClean="0"/>
              <a:t>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7298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37FA9-519A-48C9-B9D9-8ECC260A55AA}" type="datetimeFigureOut">
              <a:rPr lang="en-US" smtClean="0"/>
              <a:t>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745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37FA9-519A-48C9-B9D9-8ECC260A55AA}" type="datetimeFigureOut">
              <a:rPr lang="en-US" smtClean="0"/>
              <a:t>11/9/14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0975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37FA9-519A-48C9-B9D9-8ECC260A55AA}" type="datetimeFigureOut">
              <a:rPr lang="en-US" smtClean="0"/>
              <a:t>11/9/14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923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7FA9-519A-48C9-B9D9-8ECC260A55AA}" type="datetimeFigureOut">
              <a:rPr lang="en-US" smtClean="0"/>
              <a:t>11/9/14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869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147304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21315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B37FA9-519A-48C9-B9D9-8ECC260A55AA}" type="datetimeFigureOut">
              <a:rPr lang="en-US" smtClean="0"/>
              <a:t>11/9/14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D5B898-7BBE-4D6E-96F9-444CC7742E53}" type="slidenum">
              <a:rPr lang="en-US" smtClean="0"/>
              <a:t>‹#›</a:t>
            </a:fld>
            <a:endParaRPr lang="en-US"/>
          </a:p>
        </p:txBody>
      </p:sp>
    </p:spTree>
    <p:extLst>
      <p:ext uri="{BB962C8B-B14F-4D97-AF65-F5344CB8AC3E}">
        <p14:creationId xmlns:p14="http://schemas.microsoft.com/office/powerpoint/2010/main" val="301491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zhonglixu.weebly.com" TargetMode="External"/><Relationship Id="rId5" Type="http://schemas.openxmlformats.org/officeDocument/2006/relationships/image" Target="../media/image4.png"/><Relationship Id="rId6" Type="http://schemas.openxmlformats.org/officeDocument/2006/relationships/hyperlink" Target="http://zhonglixu.weebly.com/chinese-literacy-supporting-materials/flowers-and-weather" TargetMode="External"/><Relationship Id="rId7" Type="http://schemas.openxmlformats.org/officeDocument/2006/relationships/hyperlink" Target="http://zhonglixu.weebly.com/weather-and-me" TargetMode="External"/><Relationship Id="rId8" Type="http://schemas.openxmlformats.org/officeDocument/2006/relationships/hyperlink" Target="http://zhonglixu.weebly.com/homework-support/2014-2015-12th-week-homework" TargetMode="External"/><Relationship Id="rId9" Type="http://schemas.openxmlformats.org/officeDocument/2006/relationships/image" Target="../media/image5.png"/><Relationship Id="rId10"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grpSp>
        <p:nvGrpSpPr>
          <p:cNvPr id="14" name="Group 13"/>
          <p:cNvGrpSpPr/>
          <p:nvPr/>
        </p:nvGrpSpPr>
        <p:grpSpPr>
          <a:xfrm>
            <a:off x="457200" y="228600"/>
            <a:ext cx="6324600" cy="1752600"/>
            <a:chOff x="228600" y="381000"/>
            <a:chExt cx="5410200" cy="1600200"/>
          </a:xfrm>
        </p:grpSpPr>
        <p:sp>
          <p:nvSpPr>
            <p:cNvPr id="5" name="Rounded Rectangle 4"/>
            <p:cNvSpPr/>
            <p:nvPr/>
          </p:nvSpPr>
          <p:spPr>
            <a:xfrm>
              <a:off x="228600" y="381000"/>
              <a:ext cx="5257800" cy="1371600"/>
            </a:xfrm>
            <a:prstGeom prst="roundRect">
              <a:avLst/>
            </a:prstGeom>
            <a:solidFill>
              <a:schemeClr val="bg1"/>
            </a:solid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sp>
          <p:nvSpPr>
            <p:cNvPr id="6" name="Rectangle 5"/>
            <p:cNvSpPr/>
            <p:nvPr/>
          </p:nvSpPr>
          <p:spPr>
            <a:xfrm>
              <a:off x="2209800" y="533400"/>
              <a:ext cx="3429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Ms. </a:t>
              </a:r>
              <a:r>
                <a:rPr lang="en-US" altLang="zh-CN" sz="2200" b="1" dirty="0" err="1" smtClean="0">
                  <a:solidFill>
                    <a:srgbClr val="000000"/>
                  </a:solidFill>
                  <a:latin typeface="Comic Sans MS"/>
                  <a:ea typeface="HelloQueenie" pitchFamily="2" charset="0"/>
                  <a:cs typeface="Comic Sans MS"/>
                </a:rPr>
                <a:t>Xu’s</a:t>
              </a:r>
              <a:r>
                <a:rPr lang="en-US" altLang="zh-CN" sz="2200" b="1" dirty="0" smtClean="0">
                  <a:solidFill>
                    <a:srgbClr val="000000"/>
                  </a:solidFill>
                  <a:latin typeface="Comic Sans MS"/>
                  <a:ea typeface="HelloQueenie" pitchFamily="2" charset="0"/>
                  <a:cs typeface="Comic Sans MS"/>
                </a:rPr>
                <a:t> 1</a:t>
              </a:r>
              <a:r>
                <a:rPr lang="en-US" altLang="zh-CN" sz="2200" b="1" baseline="30000" dirty="0" smtClean="0">
                  <a:solidFill>
                    <a:srgbClr val="000000"/>
                  </a:solidFill>
                  <a:latin typeface="Comic Sans MS"/>
                  <a:ea typeface="HelloQueenie" pitchFamily="2" charset="0"/>
                  <a:cs typeface="Comic Sans MS"/>
                </a:rPr>
                <a:t>st</a:t>
              </a:r>
              <a:r>
                <a:rPr lang="en-US" altLang="zh-CN" sz="2200" b="1" dirty="0" smtClean="0">
                  <a:solidFill>
                    <a:srgbClr val="000000"/>
                  </a:solidFill>
                  <a:latin typeface="Comic Sans MS"/>
                  <a:ea typeface="HelloQueenie" pitchFamily="2" charset="0"/>
                  <a:cs typeface="Comic Sans MS"/>
                </a:rPr>
                <a:t> Grade </a:t>
              </a:r>
            </a:p>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12th </a:t>
              </a:r>
              <a:r>
                <a:rPr lang="en-US" altLang="zh-CN" sz="2200" b="1" dirty="0" smtClean="0">
                  <a:solidFill>
                    <a:srgbClr val="000000"/>
                  </a:solidFill>
                  <a:latin typeface="Comic Sans MS"/>
                  <a:ea typeface="HelloQueenie" pitchFamily="2" charset="0"/>
                  <a:cs typeface="Comic Sans MS"/>
                </a:rPr>
                <a:t>Week Update</a:t>
              </a:r>
            </a:p>
            <a:p>
              <a:pPr marL="0" marR="0" algn="ctr">
                <a:lnSpc>
                  <a:spcPct val="115000"/>
                </a:lnSpc>
                <a:spcBef>
                  <a:spcPts val="0"/>
                </a:spcBef>
                <a:spcAft>
                  <a:spcPts val="1000"/>
                </a:spcAft>
              </a:pPr>
              <a:r>
                <a:rPr lang="zh-CN"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11</a:t>
              </a:r>
              <a:r>
                <a:rPr lang="en-US" altLang="zh-CN" sz="2200" b="1" dirty="0" smtClean="0">
                  <a:solidFill>
                    <a:srgbClr val="000000"/>
                  </a:solidFill>
                  <a:latin typeface="Comic Sans MS"/>
                  <a:ea typeface="HelloQueenie" pitchFamily="2" charset="0"/>
                  <a:cs typeface="Comic Sans MS"/>
                </a:rPr>
                <a:t>/10-</a:t>
              </a:r>
              <a:r>
                <a:rPr lang="en-US" altLang="zh-CN" sz="2200" b="1" dirty="0" smtClean="0">
                  <a:solidFill>
                    <a:srgbClr val="000000"/>
                  </a:solidFill>
                  <a:latin typeface="Comic Sans MS"/>
                  <a:ea typeface="HelloQueenie" pitchFamily="2" charset="0"/>
                  <a:cs typeface="Comic Sans MS"/>
                </a:rPr>
                <a:t>11</a:t>
              </a:r>
              <a:r>
                <a:rPr lang="en-US" altLang="zh-CN" sz="2200" b="1" dirty="0" smtClean="0">
                  <a:solidFill>
                    <a:srgbClr val="000000"/>
                  </a:solidFill>
                  <a:latin typeface="Comic Sans MS"/>
                  <a:ea typeface="HelloQueenie" pitchFamily="2" charset="0"/>
                  <a:cs typeface="Comic Sans MS"/>
                </a:rPr>
                <a:t>/14)</a:t>
              </a:r>
              <a:endParaRPr lang="en-US" sz="2200" b="1" dirty="0" smtClean="0">
                <a:solidFill>
                  <a:srgbClr val="000000"/>
                </a:solidFill>
                <a:latin typeface="Comic Sans MS"/>
                <a:ea typeface="HelloQueenie" pitchFamily="2" charset="0"/>
                <a:cs typeface="Comic Sans MS"/>
              </a:endParaRPr>
            </a:p>
            <a:p>
              <a:pPr marL="0" marR="0" algn="ctr">
                <a:lnSpc>
                  <a:spcPct val="115000"/>
                </a:lnSpc>
                <a:spcBef>
                  <a:spcPts val="0"/>
                </a:spcBef>
                <a:spcAft>
                  <a:spcPts val="1000"/>
                </a:spcAft>
              </a:pPr>
              <a:endParaRPr lang="en-US" dirty="0">
                <a:solidFill>
                  <a:srgbClr val="000000"/>
                </a:solidFill>
                <a:effectLst/>
                <a:latin typeface="Harrington"/>
                <a:ea typeface="HelloQueenie" pitchFamily="2" charset="0"/>
                <a:cs typeface="Harrington"/>
              </a:endParaRPr>
            </a:p>
          </p:txBody>
        </p:sp>
      </p:grpSp>
      <p:pic>
        <p:nvPicPr>
          <p:cNvPr id="7" name="Picture 6"/>
          <p:cNvPicPr>
            <a:picLocks noChangeAspect="1"/>
          </p:cNvPicPr>
          <p:nvPr/>
        </p:nvPicPr>
        <p:blipFill>
          <a:blip r:embed="rId3"/>
          <a:stretch>
            <a:fillRect/>
          </a:stretch>
        </p:blipFill>
        <p:spPr>
          <a:xfrm>
            <a:off x="4114800" y="1828800"/>
            <a:ext cx="2362200" cy="1828800"/>
          </a:xfrm>
          <a:prstGeom prst="rect">
            <a:avLst/>
          </a:prstGeom>
        </p:spPr>
      </p:pic>
      <p:grpSp>
        <p:nvGrpSpPr>
          <p:cNvPr id="19" name="Group 18"/>
          <p:cNvGrpSpPr/>
          <p:nvPr/>
        </p:nvGrpSpPr>
        <p:grpSpPr>
          <a:xfrm>
            <a:off x="4191000" y="3733800"/>
            <a:ext cx="2286000" cy="2362199"/>
            <a:chOff x="3362833" y="6179673"/>
            <a:chExt cx="3579494" cy="2137561"/>
          </a:xfrm>
        </p:grpSpPr>
        <p:sp>
          <p:nvSpPr>
            <p:cNvPr id="8" name="Rounded Rectangle 7"/>
            <p:cNvSpPr/>
            <p:nvPr/>
          </p:nvSpPr>
          <p:spPr>
            <a:xfrm>
              <a:off x="3362833" y="6179674"/>
              <a:ext cx="3579494" cy="213756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ounded Rectangle 8"/>
            <p:cNvSpPr/>
            <p:nvPr/>
          </p:nvSpPr>
          <p:spPr>
            <a:xfrm>
              <a:off x="3482149" y="6179673"/>
              <a:ext cx="3460178"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Looking Ahead at Simpson</a:t>
              </a:r>
              <a:endParaRPr lang="en-US" sz="1200" dirty="0">
                <a:ea typeface="Calibri"/>
                <a:cs typeface="Times New Roman"/>
              </a:endParaRPr>
            </a:p>
          </p:txBody>
        </p:sp>
      </p:grpSp>
      <p:sp>
        <p:nvSpPr>
          <p:cNvPr id="13" name="Rounded Rectangle 12"/>
          <p:cNvSpPr/>
          <p:nvPr/>
        </p:nvSpPr>
        <p:spPr>
          <a:xfrm>
            <a:off x="274609" y="1905000"/>
            <a:ext cx="3687792" cy="259080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5" name="Rounded Rectangle 14"/>
          <p:cNvSpPr/>
          <p:nvPr/>
        </p:nvSpPr>
        <p:spPr>
          <a:xfrm>
            <a:off x="533400" y="1828800"/>
            <a:ext cx="32004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A Message from the Teacher</a:t>
            </a:r>
            <a:endParaRPr lang="en-US" sz="1400" dirty="0">
              <a:effectLst/>
              <a:ea typeface="Calibri"/>
              <a:cs typeface="Times New Roman"/>
            </a:endParaRPr>
          </a:p>
        </p:txBody>
      </p:sp>
      <p:sp>
        <p:nvSpPr>
          <p:cNvPr id="16" name="TextBox 15"/>
          <p:cNvSpPr txBox="1"/>
          <p:nvPr/>
        </p:nvSpPr>
        <p:spPr>
          <a:xfrm>
            <a:off x="304800" y="2057400"/>
            <a:ext cx="3657600" cy="3293210"/>
          </a:xfrm>
          <a:prstGeom prst="rect">
            <a:avLst/>
          </a:prstGeom>
          <a:noFill/>
        </p:spPr>
        <p:txBody>
          <a:bodyPr wrap="square" rtlCol="0">
            <a:spAutoFit/>
          </a:bodyPr>
          <a:lstStyle/>
          <a:p>
            <a:r>
              <a:rPr lang="en-US" sz="900" dirty="0" smtClean="0"/>
              <a:t>Dear Families,</a:t>
            </a:r>
            <a:endParaRPr lang="en-US" sz="900" dirty="0"/>
          </a:p>
          <a:p>
            <a:r>
              <a:rPr lang="en-US" altLang="zh-CN" sz="900" dirty="0" smtClean="0"/>
              <a:t>Thank you for the support </a:t>
            </a:r>
            <a:r>
              <a:rPr lang="en-US" altLang="zh-CN" sz="900" dirty="0" smtClean="0"/>
              <a:t>during the field trip. We have had a great time during the field trip. For field trip pictures, please click </a:t>
            </a:r>
            <a:r>
              <a:rPr lang="en-US" altLang="zh-CN" sz="900" dirty="0" smtClean="0">
                <a:hlinkClick r:id="rId4" action="ppaction://hlinkfile"/>
              </a:rPr>
              <a:t>here</a:t>
            </a:r>
            <a:r>
              <a:rPr lang="en-US" altLang="zh-CN" sz="900" dirty="0" smtClean="0"/>
              <a:t>.</a:t>
            </a:r>
          </a:p>
          <a:p>
            <a:endParaRPr lang="en-US" altLang="zh-CN" sz="900" dirty="0" smtClean="0"/>
          </a:p>
          <a:p>
            <a:r>
              <a:rPr lang="en-US" altLang="zh-CN" sz="900" dirty="0" smtClean="0"/>
              <a:t>On Wednesday, your child’s report cards of the first marking period will be sent home. Also, our parent conferences will start from Wednesday to Friday. Please check your scheduled conference time to attend. If your conference is scheduled in after school hours, please take your child with you.</a:t>
            </a:r>
          </a:p>
          <a:p>
            <a:endParaRPr lang="en-US" altLang="zh-CN" sz="900" dirty="0"/>
          </a:p>
          <a:p>
            <a:r>
              <a:rPr lang="en-US" altLang="zh-CN" sz="900" dirty="0" smtClean="0"/>
              <a:t>I will be in conference from Wednesday to Friday, so that our students will not start learning new Chinese books. However, they will be having English bridge lesson on important math, science and social studies concepts. It is a good time for bridging the 1</a:t>
            </a:r>
            <a:r>
              <a:rPr lang="en-US" altLang="zh-CN" sz="900" baseline="30000" dirty="0" smtClean="0"/>
              <a:t>st</a:t>
            </a:r>
            <a:r>
              <a:rPr lang="en-US" altLang="zh-CN" sz="900" dirty="0" smtClean="0"/>
              <a:t> marking period as well as summarize our learning. I</a:t>
            </a:r>
            <a:r>
              <a:rPr lang="en-US" altLang="zh-CN" sz="900" dirty="0" smtClean="0"/>
              <a:t>f </a:t>
            </a:r>
            <a:r>
              <a:rPr lang="en-US" altLang="zh-CN" sz="900" dirty="0" smtClean="0"/>
              <a:t>you have other questions, please let me know</a:t>
            </a:r>
            <a:r>
              <a:rPr lang="en-US" altLang="zh-CN" sz="900" dirty="0" smtClean="0"/>
              <a:t>. Mrs. Childers and I am looking forward seeing you during conferences.</a:t>
            </a:r>
            <a:endParaRPr lang="en-US" altLang="zh-CN" sz="900" dirty="0" smtClean="0"/>
          </a:p>
          <a:p>
            <a:r>
              <a:rPr lang="en-US" sz="900" dirty="0"/>
              <a:t> </a:t>
            </a:r>
            <a:r>
              <a:rPr lang="en-US" sz="900" dirty="0" smtClean="0"/>
              <a:t>        </a:t>
            </a:r>
            <a:r>
              <a:rPr lang="en-US" sz="900" dirty="0" err="1" smtClean="0"/>
              <a:t>Z</a:t>
            </a:r>
            <a:r>
              <a:rPr lang="en-US" sz="1000" i="1" dirty="0" err="1" smtClean="0">
                <a:latin typeface="HanziPen SC Regular"/>
                <a:cs typeface="HanziPen SC Regular"/>
              </a:rPr>
              <a:t>hongli</a:t>
            </a:r>
            <a:r>
              <a:rPr lang="en-US" sz="1000" i="1" dirty="0" smtClean="0">
                <a:latin typeface="HanziPen SC Regular"/>
                <a:cs typeface="HanziPen SC Regular"/>
              </a:rPr>
              <a:t> </a:t>
            </a:r>
            <a:r>
              <a:rPr lang="en-US" sz="1000" i="1" dirty="0" smtClean="0">
                <a:latin typeface="HanziPen SC Regular"/>
                <a:cs typeface="HanziPen SC Regular"/>
              </a:rPr>
              <a:t>Xu</a:t>
            </a:r>
          </a:p>
          <a:p>
            <a:endParaRPr lang="en-US" sz="1200" dirty="0"/>
          </a:p>
          <a:p>
            <a:endParaRPr lang="en-US" sz="1400" dirty="0" smtClean="0"/>
          </a:p>
          <a:p>
            <a:endParaRPr lang="en-US" sz="1400" dirty="0" smtClean="0"/>
          </a:p>
          <a:p>
            <a:r>
              <a:rPr lang="en-US" sz="1400" dirty="0" smtClean="0"/>
              <a:t> </a:t>
            </a:r>
            <a:endParaRPr lang="en-US" sz="1400" dirty="0"/>
          </a:p>
        </p:txBody>
      </p:sp>
      <p:sp>
        <p:nvSpPr>
          <p:cNvPr id="21" name="TextBox 20"/>
          <p:cNvSpPr txBox="1"/>
          <p:nvPr/>
        </p:nvSpPr>
        <p:spPr>
          <a:xfrm>
            <a:off x="4267200" y="2590800"/>
            <a:ext cx="2438400" cy="1077218"/>
          </a:xfrm>
          <a:prstGeom prst="rect">
            <a:avLst/>
          </a:prstGeom>
          <a:noFill/>
        </p:spPr>
        <p:txBody>
          <a:bodyPr wrap="square" rtlCol="0">
            <a:spAutoFit/>
          </a:bodyPr>
          <a:lstStyle/>
          <a:p>
            <a:r>
              <a:rPr lang="en-US" sz="1400" dirty="0" err="1" smtClean="0">
                <a:solidFill>
                  <a:schemeClr val="bg1"/>
                </a:solidFill>
              </a:rPr>
              <a:t>Zhongli</a:t>
            </a:r>
            <a:r>
              <a:rPr lang="en-US" sz="1400" dirty="0" smtClean="0">
                <a:solidFill>
                  <a:schemeClr val="bg1"/>
                </a:solidFill>
              </a:rPr>
              <a:t> Xu</a:t>
            </a:r>
          </a:p>
          <a:p>
            <a:endParaRPr lang="en-US" sz="1400" dirty="0" smtClean="0">
              <a:solidFill>
                <a:schemeClr val="bg1"/>
              </a:solidFill>
            </a:endParaRPr>
          </a:p>
          <a:p>
            <a:r>
              <a:rPr lang="en-US" sz="1200" dirty="0">
                <a:solidFill>
                  <a:schemeClr val="bg1"/>
                </a:solidFill>
              </a:rPr>
              <a:t>z</a:t>
            </a:r>
            <a:r>
              <a:rPr lang="en-US" sz="1200" dirty="0" smtClean="0">
                <a:solidFill>
                  <a:schemeClr val="bg1"/>
                </a:solidFill>
              </a:rPr>
              <a:t>hongli.xu@cr.k12.de.us</a:t>
            </a:r>
          </a:p>
          <a:p>
            <a:endParaRPr lang="en-US" sz="1200" dirty="0" smtClean="0">
              <a:solidFill>
                <a:schemeClr val="bg1"/>
              </a:solidFill>
            </a:endParaRPr>
          </a:p>
          <a:p>
            <a:r>
              <a:rPr lang="en-US" sz="1200" dirty="0" err="1" smtClean="0">
                <a:solidFill>
                  <a:schemeClr val="bg1"/>
                </a:solidFill>
              </a:rPr>
              <a:t>Zhonglixu.weebly.com</a:t>
            </a:r>
            <a:endParaRPr lang="en-US" sz="1200" dirty="0">
              <a:solidFill>
                <a:schemeClr val="bg1"/>
              </a:solidFill>
            </a:endParaRPr>
          </a:p>
        </p:txBody>
      </p:sp>
      <p:pic>
        <p:nvPicPr>
          <p:cNvPr id="23" name="Picture 22"/>
          <p:cNvPicPr>
            <a:picLocks noChangeAspect="1"/>
          </p:cNvPicPr>
          <p:nvPr/>
        </p:nvPicPr>
        <p:blipFill>
          <a:blip r:embed="rId5"/>
          <a:stretch>
            <a:fillRect/>
          </a:stretch>
        </p:blipFill>
        <p:spPr>
          <a:xfrm rot="9312534">
            <a:off x="3217374" y="5405827"/>
            <a:ext cx="532738" cy="766186"/>
          </a:xfrm>
          <a:prstGeom prst="rect">
            <a:avLst/>
          </a:prstGeom>
        </p:spPr>
      </p:pic>
      <p:sp>
        <p:nvSpPr>
          <p:cNvPr id="24" name="Rounded Rectangle 23"/>
          <p:cNvSpPr/>
          <p:nvPr/>
        </p:nvSpPr>
        <p:spPr>
          <a:xfrm>
            <a:off x="2286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ounded Rectangle 25"/>
          <p:cNvSpPr/>
          <p:nvPr/>
        </p:nvSpPr>
        <p:spPr>
          <a:xfrm>
            <a:off x="23622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ounded Rectangle 26"/>
          <p:cNvSpPr/>
          <p:nvPr/>
        </p:nvSpPr>
        <p:spPr>
          <a:xfrm>
            <a:off x="44958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ounded Rectangle 27"/>
          <p:cNvSpPr/>
          <p:nvPr/>
        </p:nvSpPr>
        <p:spPr>
          <a:xfrm>
            <a:off x="4572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Math</a:t>
            </a:r>
            <a:endParaRPr lang="en-US" sz="1200" dirty="0">
              <a:ea typeface="Calibri"/>
              <a:cs typeface="Times New Roman"/>
            </a:endParaRPr>
          </a:p>
        </p:txBody>
      </p:sp>
      <p:sp>
        <p:nvSpPr>
          <p:cNvPr id="29" name="Rounded Rectangle 28"/>
          <p:cNvSpPr/>
          <p:nvPr/>
        </p:nvSpPr>
        <p:spPr>
          <a:xfrm>
            <a:off x="25908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Chinese</a:t>
            </a:r>
            <a:endParaRPr lang="en-US" sz="1200" dirty="0">
              <a:ea typeface="Calibri"/>
              <a:cs typeface="Times New Roman"/>
            </a:endParaRPr>
          </a:p>
        </p:txBody>
      </p:sp>
      <p:sp>
        <p:nvSpPr>
          <p:cNvPr id="30" name="Rounded Rectangle 29"/>
          <p:cNvSpPr/>
          <p:nvPr/>
        </p:nvSpPr>
        <p:spPr>
          <a:xfrm>
            <a:off x="48006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Science</a:t>
            </a:r>
            <a:endParaRPr lang="en-US" sz="1200" dirty="0">
              <a:ea typeface="Calibri"/>
              <a:cs typeface="Times New Roman"/>
            </a:endParaRPr>
          </a:p>
        </p:txBody>
      </p:sp>
      <p:sp>
        <p:nvSpPr>
          <p:cNvPr id="31" name="TextBox 30"/>
          <p:cNvSpPr txBox="1"/>
          <p:nvPr/>
        </p:nvSpPr>
        <p:spPr>
          <a:xfrm>
            <a:off x="4267200" y="4038600"/>
            <a:ext cx="2133600" cy="2400657"/>
          </a:xfrm>
          <a:prstGeom prst="rect">
            <a:avLst/>
          </a:prstGeom>
          <a:noFill/>
        </p:spPr>
        <p:txBody>
          <a:bodyPr wrap="square" rtlCol="0">
            <a:spAutoFit/>
          </a:bodyPr>
          <a:lstStyle/>
          <a:p>
            <a:pPr marL="171450" indent="-171450">
              <a:buSzPct val="120000"/>
              <a:buFont typeface="Wingdings" charset="2"/>
              <a:buChar char=""/>
            </a:pPr>
            <a:r>
              <a:rPr lang="en-US" altLang="zh-CN" sz="1000" dirty="0" smtClean="0"/>
              <a:t>11</a:t>
            </a:r>
            <a:r>
              <a:rPr lang="en-US" altLang="zh-CN" sz="1000" dirty="0" smtClean="0"/>
              <a:t>/10 Veteran’s Day Assembly</a:t>
            </a:r>
          </a:p>
          <a:p>
            <a:pPr marL="171450" indent="-171450">
              <a:buSzPct val="120000"/>
              <a:buFont typeface="Wingdings" charset="2"/>
              <a:buChar char=""/>
            </a:pPr>
            <a:r>
              <a:rPr lang="en-US" sz="1000" dirty="0" smtClean="0"/>
              <a:t>11/11 School Closed for Veteran’s Day</a:t>
            </a:r>
            <a:r>
              <a:rPr lang="en-US" sz="1000" dirty="0" smtClean="0"/>
              <a:t>.</a:t>
            </a:r>
          </a:p>
          <a:p>
            <a:pPr marL="171450" indent="-171450">
              <a:buSzPct val="120000"/>
              <a:buFont typeface="Wingdings" charset="2"/>
              <a:buChar char=""/>
            </a:pPr>
            <a:r>
              <a:rPr lang="en-US" sz="1000" dirty="0" smtClean="0"/>
              <a:t>11/12-11/15 Parent Conference (Please see your scheduled time and arrive 5 minutes early, thank you :D)</a:t>
            </a:r>
            <a:endParaRPr lang="en-US" sz="1000" dirty="0" smtClean="0"/>
          </a:p>
          <a:p>
            <a:pPr marL="171450" indent="-171450">
              <a:buSzPct val="120000"/>
              <a:buFont typeface="Wingdings" charset="2"/>
              <a:buChar char=""/>
            </a:pPr>
            <a:r>
              <a:rPr lang="en-US" sz="1000" dirty="0" smtClean="0"/>
              <a:t>11/20 Awards Assembly for Chinese Immersion Students 9:45am to 10:35am.</a:t>
            </a:r>
          </a:p>
          <a:p>
            <a:pPr marL="171450" indent="-171450">
              <a:buSzPct val="120000"/>
              <a:buFont typeface="Wingdings" charset="2"/>
              <a:buChar char=""/>
            </a:pPr>
            <a:r>
              <a:rPr lang="en-US" sz="1000" dirty="0" smtClean="0"/>
              <a:t>11/26-28 School Closed for Thanksgiving Holiday.</a:t>
            </a:r>
          </a:p>
          <a:p>
            <a:pPr marL="171450" indent="-171450">
              <a:buSzPct val="120000"/>
              <a:buFont typeface="Wingdings" charset="2"/>
              <a:buChar char=""/>
            </a:pPr>
            <a:endParaRPr lang="en-US" sz="1000" dirty="0" smtClean="0"/>
          </a:p>
          <a:p>
            <a:pPr marL="171450" indent="-171450">
              <a:buSzPct val="120000"/>
              <a:buFont typeface="Wingdings" charset="2"/>
              <a:buChar char=""/>
            </a:pPr>
            <a:endParaRPr lang="en-US" sz="1000" dirty="0" smtClean="0"/>
          </a:p>
          <a:p>
            <a:pPr marL="171450" indent="-171450">
              <a:buSzPct val="120000"/>
              <a:buFont typeface="Wingdings" charset="2"/>
              <a:buChar char=""/>
            </a:pPr>
            <a:endParaRPr lang="en-US" sz="1000" dirty="0" smtClean="0"/>
          </a:p>
        </p:txBody>
      </p:sp>
      <p:sp>
        <p:nvSpPr>
          <p:cNvPr id="33" name="TextBox 32"/>
          <p:cNvSpPr txBox="1"/>
          <p:nvPr/>
        </p:nvSpPr>
        <p:spPr>
          <a:xfrm>
            <a:off x="228600" y="6553200"/>
            <a:ext cx="2133600" cy="400110"/>
          </a:xfrm>
          <a:prstGeom prst="rect">
            <a:avLst/>
          </a:prstGeom>
          <a:noFill/>
        </p:spPr>
        <p:txBody>
          <a:bodyPr wrap="square" rtlCol="0">
            <a:spAutoFit/>
          </a:bodyPr>
          <a:lstStyle/>
          <a:p>
            <a:pPr>
              <a:buSzPct val="120000"/>
            </a:pPr>
            <a:endParaRPr lang="en-US" sz="1000" dirty="0" smtClean="0"/>
          </a:p>
          <a:p>
            <a:pPr>
              <a:buClr>
                <a:schemeClr val="tx1"/>
              </a:buClr>
              <a:buSzPct val="126000"/>
            </a:pPr>
            <a:endParaRPr lang="en-US" sz="1000" dirty="0"/>
          </a:p>
        </p:txBody>
      </p:sp>
      <p:sp>
        <p:nvSpPr>
          <p:cNvPr id="34" name="TextBox 33"/>
          <p:cNvSpPr txBox="1"/>
          <p:nvPr/>
        </p:nvSpPr>
        <p:spPr>
          <a:xfrm>
            <a:off x="228600" y="6553200"/>
            <a:ext cx="2133600" cy="2400657"/>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Understand the meaning of “=“ sign</a:t>
            </a:r>
          </a:p>
          <a:p>
            <a:pPr marL="171450" indent="-171450">
              <a:buClr>
                <a:schemeClr val="tx1"/>
              </a:buClr>
              <a:buSzPct val="100000"/>
              <a:buFont typeface="Wingdings" charset="2"/>
              <a:buChar char=""/>
            </a:pPr>
            <a:r>
              <a:rPr lang="en-US" sz="1000" dirty="0" smtClean="0"/>
              <a:t>Use different numbers from 0 to 10 to make 10 fluently</a:t>
            </a:r>
            <a:r>
              <a:rPr lang="en-US" sz="1000" dirty="0" smtClean="0"/>
              <a:t>.</a:t>
            </a:r>
          </a:p>
          <a:p>
            <a:pPr marL="171450" indent="-171450">
              <a:buClr>
                <a:schemeClr val="tx1"/>
              </a:buClr>
              <a:buSzPct val="100000"/>
              <a:buFont typeface="Wingdings" charset="2"/>
              <a:buChar char=""/>
            </a:pPr>
            <a:r>
              <a:rPr lang="en-US" sz="1000" dirty="0" smtClean="0"/>
              <a:t>Fluent fill in fact family houses.</a:t>
            </a:r>
            <a:endParaRPr lang="en-US" sz="1000" dirty="0" smtClean="0"/>
          </a:p>
          <a:p>
            <a:pPr marL="171450" indent="-171450">
              <a:buClr>
                <a:schemeClr val="tx1"/>
              </a:buClr>
              <a:buSzPct val="100000"/>
              <a:buFont typeface="Wingdings" charset="2"/>
              <a:buChar char=""/>
            </a:pPr>
            <a:endParaRPr lang="en-US" sz="1000" dirty="0" smtClean="0"/>
          </a:p>
          <a:p>
            <a:pPr>
              <a:buClr>
                <a:schemeClr val="tx1"/>
              </a:buClr>
              <a:buSzPct val="100000"/>
            </a:pPr>
            <a:r>
              <a:rPr lang="en-US" sz="1000" dirty="0" smtClean="0"/>
              <a:t>Vocabulary</a:t>
            </a:r>
            <a:r>
              <a:rPr lang="en-US" sz="1000" dirty="0" smtClean="0"/>
              <a:t>:</a:t>
            </a:r>
          </a:p>
          <a:p>
            <a:pPr>
              <a:buClr>
                <a:schemeClr val="tx1"/>
              </a:buClr>
              <a:buSzPct val="100000"/>
            </a:pPr>
            <a:r>
              <a:rPr lang="en-US" sz="1000" dirty="0" smtClean="0"/>
              <a:t>Equal sign; add; represent; plus</a:t>
            </a:r>
            <a:r>
              <a:rPr lang="en-US" sz="1000" dirty="0"/>
              <a:t>;</a:t>
            </a:r>
            <a:r>
              <a:rPr lang="en-US" sz="1000" dirty="0" smtClean="0"/>
              <a:t> minus; altogether; group; make 10; same</a:t>
            </a:r>
            <a:r>
              <a:rPr lang="en-US" sz="1000" dirty="0" smtClean="0"/>
              <a:t>; fact family house; take away; same amount; number line; represent</a:t>
            </a:r>
            <a:endParaRPr lang="en-US" sz="1000" dirty="0" smtClean="0"/>
          </a:p>
          <a:p>
            <a:pPr>
              <a:buClr>
                <a:schemeClr val="tx1"/>
              </a:buClr>
              <a:buSzPct val="100000"/>
            </a:pPr>
            <a:endParaRPr lang="en-US" sz="1000" dirty="0"/>
          </a:p>
        </p:txBody>
      </p:sp>
      <p:sp>
        <p:nvSpPr>
          <p:cNvPr id="35" name="TextBox 34"/>
          <p:cNvSpPr txBox="1"/>
          <p:nvPr/>
        </p:nvSpPr>
        <p:spPr>
          <a:xfrm>
            <a:off x="2362200" y="6553200"/>
            <a:ext cx="2133600" cy="3170099"/>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Read learn Flowers and Weather book in Chinese and begin to read the book </a:t>
            </a:r>
            <a:r>
              <a:rPr lang="en-US" sz="1000" dirty="0" smtClean="0"/>
              <a:t>independently</a:t>
            </a:r>
          </a:p>
          <a:p>
            <a:pPr marL="171450" indent="-171450">
              <a:buClr>
                <a:schemeClr val="tx1"/>
              </a:buClr>
              <a:buSzPct val="100000"/>
              <a:buFont typeface="Wingdings" charset="2"/>
              <a:buChar char=""/>
            </a:pPr>
            <a:r>
              <a:rPr lang="en-US" sz="1000" dirty="0" smtClean="0"/>
              <a:t>Start learning the book: What Will You Wear Today?</a:t>
            </a:r>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r>
              <a:rPr lang="en-US" sz="1000" dirty="0" smtClean="0"/>
              <a:t>SUPPORTING LINKS, PLEASE CLICK:</a:t>
            </a:r>
          </a:p>
          <a:p>
            <a:pPr>
              <a:buClr>
                <a:schemeClr val="tx1"/>
              </a:buClr>
              <a:buSzPct val="100000"/>
            </a:pPr>
            <a:endParaRPr lang="en-US" sz="1000" dirty="0"/>
          </a:p>
          <a:p>
            <a:pPr>
              <a:buClr>
                <a:schemeClr val="tx1"/>
              </a:buClr>
              <a:buSzPct val="100000"/>
            </a:pPr>
            <a:r>
              <a:rPr lang="en-US" sz="1000" dirty="0" smtClean="0">
                <a:hlinkClick r:id="rId6"/>
              </a:rPr>
              <a:t>Flowers and Weather</a:t>
            </a:r>
            <a:endParaRPr lang="en-US" sz="1000" dirty="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8" name="TextBox 37"/>
          <p:cNvSpPr txBox="1"/>
          <p:nvPr/>
        </p:nvSpPr>
        <p:spPr>
          <a:xfrm>
            <a:off x="4495800" y="6573083"/>
            <a:ext cx="2133600" cy="4247317"/>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26000"/>
              <a:buFont typeface="Wingdings" charset="2"/>
              <a:buChar char=""/>
            </a:pPr>
            <a:r>
              <a:rPr lang="en-US" sz="1000" dirty="0" smtClean="0"/>
              <a:t>Understand the weather concept</a:t>
            </a:r>
          </a:p>
          <a:p>
            <a:pPr marL="171450" indent="-171450">
              <a:buClr>
                <a:schemeClr val="tx1"/>
              </a:buClr>
              <a:buSzPct val="126000"/>
              <a:buFont typeface="Wingdings" charset="2"/>
              <a:buChar char=""/>
            </a:pPr>
            <a:r>
              <a:rPr lang="en-US" sz="1000" dirty="0" smtClean="0"/>
              <a:t>Use the four senses to observe weather</a:t>
            </a:r>
          </a:p>
          <a:p>
            <a:pPr marL="171450" indent="-171450">
              <a:buClr>
                <a:schemeClr val="tx1"/>
              </a:buClr>
              <a:buSzPct val="126000"/>
              <a:buFont typeface="Wingdings" charset="2"/>
              <a:buChar char=""/>
            </a:pPr>
            <a:r>
              <a:rPr lang="en-US" sz="1000" dirty="0" smtClean="0"/>
              <a:t>Understand the concept and temperature and dress up according to the temperature</a:t>
            </a:r>
          </a:p>
          <a:p>
            <a:pPr marL="171450" indent="-171450">
              <a:buClr>
                <a:schemeClr val="tx1"/>
              </a:buClr>
              <a:buSzPct val="126000"/>
              <a:buFont typeface="Wingdings" charset="2"/>
              <a:buChar char=""/>
            </a:pPr>
            <a:r>
              <a:rPr lang="en-US" sz="1000" dirty="0" smtClean="0"/>
              <a:t>Understand different cloth materials’ water resistance level</a:t>
            </a:r>
            <a:endParaRPr lang="en-US" sz="1000" dirty="0" smtClean="0"/>
          </a:p>
          <a:p>
            <a:pPr>
              <a:buClr>
                <a:schemeClr val="tx1"/>
              </a:buClr>
              <a:buSzPct val="126000"/>
            </a:pPr>
            <a:endParaRPr lang="en-US" sz="1000" dirty="0" smtClean="0"/>
          </a:p>
          <a:p>
            <a:pPr>
              <a:buClr>
                <a:schemeClr val="tx1"/>
              </a:buClr>
              <a:buSzPct val="126000"/>
            </a:pPr>
            <a:r>
              <a:rPr lang="en-US" sz="1000" dirty="0" smtClean="0"/>
              <a:t>Science Supporting Vocabulary and other support at home, please click:</a:t>
            </a:r>
          </a:p>
          <a:p>
            <a:pPr algn="ctr">
              <a:buClr>
                <a:schemeClr val="tx1"/>
              </a:buClr>
              <a:buSzPct val="126000"/>
            </a:pPr>
            <a:r>
              <a:rPr lang="en-US" sz="1000" dirty="0">
                <a:hlinkClick r:id="rId7"/>
              </a:rPr>
              <a:t>http://zhonglixu.weebly.com/weather-and-</a:t>
            </a:r>
            <a:r>
              <a:rPr lang="en-US" sz="1000" dirty="0" smtClean="0">
                <a:hlinkClick r:id="rId7"/>
              </a:rPr>
              <a:t>me</a:t>
            </a:r>
            <a:endParaRPr lang="en-US" sz="1000" dirty="0" smtClean="0"/>
          </a:p>
          <a:p>
            <a:pPr>
              <a:buClr>
                <a:schemeClr val="tx1"/>
              </a:buClr>
              <a:buSzPct val="126000"/>
            </a:pPr>
            <a:endParaRPr lang="en-US" sz="1000" dirty="0" smtClean="0"/>
          </a:p>
          <a:p>
            <a:pPr>
              <a:buClr>
                <a:schemeClr val="tx1"/>
              </a:buClr>
              <a:buSzPct val="126000"/>
            </a:pPr>
            <a:endParaRPr lang="en-US" sz="1000" dirty="0"/>
          </a:p>
          <a:p>
            <a:pPr>
              <a:buClr>
                <a:schemeClr val="tx1"/>
              </a:buClr>
              <a:buSzPct val="126000"/>
            </a:pPr>
            <a:endParaRPr lang="en-US" sz="1000" dirty="0" smtClean="0"/>
          </a:p>
          <a:p>
            <a:pPr>
              <a:buClr>
                <a:schemeClr val="tx1"/>
              </a:buClr>
              <a:buSzPct val="126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2" name="Rounded Rectangle 31"/>
          <p:cNvSpPr/>
          <p:nvPr/>
        </p:nvSpPr>
        <p:spPr>
          <a:xfrm>
            <a:off x="228600" y="4648200"/>
            <a:ext cx="3810000" cy="15240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ounded Rectangle 35"/>
          <p:cNvSpPr/>
          <p:nvPr/>
        </p:nvSpPr>
        <p:spPr>
          <a:xfrm>
            <a:off x="381000" y="4648201"/>
            <a:ext cx="3581400"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Homework Support in Math and Chinese</a:t>
            </a:r>
            <a:endParaRPr lang="en-US" sz="1200" dirty="0">
              <a:ea typeface="Calibri"/>
              <a:cs typeface="Times New Roman"/>
            </a:endParaRPr>
          </a:p>
        </p:txBody>
      </p:sp>
      <p:sp>
        <p:nvSpPr>
          <p:cNvPr id="37" name="TextBox 36"/>
          <p:cNvSpPr txBox="1"/>
          <p:nvPr/>
        </p:nvSpPr>
        <p:spPr>
          <a:xfrm>
            <a:off x="304800" y="4953000"/>
            <a:ext cx="3657600" cy="1200328"/>
          </a:xfrm>
          <a:prstGeom prst="rect">
            <a:avLst/>
          </a:prstGeom>
          <a:noFill/>
        </p:spPr>
        <p:txBody>
          <a:bodyPr wrap="square" rtlCol="0">
            <a:spAutoFit/>
          </a:bodyPr>
          <a:lstStyle/>
          <a:p>
            <a:pPr>
              <a:buSzPct val="120000"/>
            </a:pPr>
            <a:r>
              <a:rPr lang="en-US" sz="800" dirty="0" smtClean="0"/>
              <a:t>Please click </a:t>
            </a:r>
            <a:r>
              <a:rPr lang="en-US" sz="800" dirty="0" smtClean="0">
                <a:hlinkClick r:id="rId8"/>
              </a:rPr>
              <a:t>Homework Support</a:t>
            </a:r>
            <a:r>
              <a:rPr lang="en-US" sz="800" dirty="0" smtClean="0"/>
              <a:t>:</a:t>
            </a:r>
          </a:p>
          <a:p>
            <a:pPr marL="171450" indent="-171450">
              <a:buSzPct val="120000"/>
              <a:buFont typeface="Wingdings" charset="2"/>
              <a:buChar char=""/>
            </a:pPr>
            <a:r>
              <a:rPr lang="en-US" sz="800" dirty="0" smtClean="0"/>
              <a:t>Please finish the math worksheets sent home;</a:t>
            </a:r>
          </a:p>
          <a:p>
            <a:pPr marL="171450" indent="-171450">
              <a:buSzPct val="120000"/>
              <a:buFont typeface="Wingdings" charset="2"/>
              <a:buChar char=""/>
            </a:pPr>
            <a:r>
              <a:rPr lang="en-US" sz="800" dirty="0" smtClean="0"/>
              <a:t>Please finish the Chinese worksheet sent home ( Please make sure your children are writing in the right stroke order)</a:t>
            </a:r>
          </a:p>
          <a:p>
            <a:pPr marL="171450" indent="-171450">
              <a:buSzPct val="120000"/>
              <a:buFont typeface="Wingdings" charset="2"/>
              <a:buChar char=""/>
            </a:pPr>
            <a:r>
              <a:rPr lang="en-US" sz="800" dirty="0" smtClean="0"/>
              <a:t>Please practice the Chinese book: Flowers and Weather (Suggested nights are Tuesday and Thursday)</a:t>
            </a:r>
          </a:p>
          <a:p>
            <a:pPr marL="171450" indent="-171450">
              <a:buSzPct val="120000"/>
              <a:buFont typeface="Wingdings" charset="2"/>
              <a:buChar char=""/>
            </a:pPr>
            <a:r>
              <a:rPr lang="en-US" sz="800" dirty="0" smtClean="0"/>
              <a:t>The flash cards of this book in contained in the video.</a:t>
            </a:r>
          </a:p>
          <a:p>
            <a:pPr>
              <a:buSzPct val="120000"/>
            </a:pPr>
            <a:r>
              <a:rPr lang="en-US" sz="800" dirty="0" smtClean="0"/>
              <a:t>         </a:t>
            </a:r>
            <a:r>
              <a:rPr lang="en-US" sz="800" dirty="0"/>
              <a:t>T</a:t>
            </a:r>
            <a:r>
              <a:rPr lang="en-US" sz="800" dirty="0" smtClean="0"/>
              <a:t>he Flowers and Weather book will not sent home Monday. Students will Take the book home after the conference. </a:t>
            </a:r>
          </a:p>
        </p:txBody>
      </p:sp>
      <p:pic>
        <p:nvPicPr>
          <p:cNvPr id="3" name="Picture 2"/>
          <p:cNvPicPr>
            <a:picLocks noChangeAspect="1"/>
          </p:cNvPicPr>
          <p:nvPr/>
        </p:nvPicPr>
        <p:blipFill>
          <a:blip r:embed="rId9"/>
          <a:stretch>
            <a:fillRect/>
          </a:stretch>
        </p:blipFill>
        <p:spPr>
          <a:xfrm>
            <a:off x="762000" y="91440"/>
            <a:ext cx="2362200" cy="1584960"/>
          </a:xfrm>
          <a:prstGeom prst="rect">
            <a:avLst/>
          </a:prstGeom>
        </p:spPr>
      </p:pic>
      <p:pic>
        <p:nvPicPr>
          <p:cNvPr id="2" name="Picture 1"/>
          <p:cNvPicPr>
            <a:picLocks noChangeAspect="1"/>
          </p:cNvPicPr>
          <p:nvPr/>
        </p:nvPicPr>
        <p:blipFill>
          <a:blip r:embed="rId10"/>
          <a:stretch>
            <a:fillRect/>
          </a:stretch>
        </p:blipFill>
        <p:spPr>
          <a:xfrm>
            <a:off x="381000" y="5867400"/>
            <a:ext cx="152400" cy="137619"/>
          </a:xfrm>
          <a:prstGeom prst="rect">
            <a:avLst/>
          </a:prstGeom>
        </p:spPr>
      </p:pic>
    </p:spTree>
    <p:extLst>
      <p:ext uri="{BB962C8B-B14F-4D97-AF65-F5344CB8AC3E}">
        <p14:creationId xmlns:p14="http://schemas.microsoft.com/office/powerpoint/2010/main" val="36106487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16324</TotalTime>
  <Words>551</Words>
  <Application>Microsoft Macintosh PowerPoint</Application>
  <PresentationFormat>On-screen Show (4:3)</PresentationFormat>
  <Paragraphs>79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Galewski</dc:creator>
  <cp:lastModifiedBy>zl xu</cp:lastModifiedBy>
  <cp:revision>128</cp:revision>
  <cp:lastPrinted>2014-09-10T17:41:48Z</cp:lastPrinted>
  <dcterms:created xsi:type="dcterms:W3CDTF">2012-09-29T15:12:52Z</dcterms:created>
  <dcterms:modified xsi:type="dcterms:W3CDTF">2014-11-09T14:15:57Z</dcterms:modified>
</cp:coreProperties>
</file>