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EC4681"/>
    <a:srgbClr val="2A8C96"/>
    <a:srgbClr val="F052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81" autoAdjust="0"/>
  </p:normalViewPr>
  <p:slideViewPr>
    <p:cSldViewPr>
      <p:cViewPr>
        <p:scale>
          <a:sx n="134" d="100"/>
          <a:sy n="134" d="100"/>
        </p:scale>
        <p:origin x="-728" y="4816"/>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B37FA9-519A-48C9-B9D9-8ECC260A55AA}" type="datetimeFigureOut">
              <a:rPr lang="en-US" smtClean="0"/>
              <a:t>12/7/14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2232497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B37FA9-519A-48C9-B9D9-8ECC260A55AA}" type="datetimeFigureOut">
              <a:rPr lang="en-US" smtClean="0"/>
              <a:t>12/7/14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3462712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B37FA9-519A-48C9-B9D9-8ECC260A55AA}" type="datetimeFigureOut">
              <a:rPr lang="en-US" smtClean="0"/>
              <a:t>12/7/14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305858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B37FA9-519A-48C9-B9D9-8ECC260A55AA}" type="datetimeFigureOut">
              <a:rPr lang="en-US" smtClean="0"/>
              <a:t>12/7/14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3670618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B37FA9-519A-48C9-B9D9-8ECC260A55AA}" type="datetimeFigureOut">
              <a:rPr lang="en-US" smtClean="0"/>
              <a:t>12/7/14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3072987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B37FA9-519A-48C9-B9D9-8ECC260A55AA}" type="datetimeFigureOut">
              <a:rPr lang="en-US" smtClean="0"/>
              <a:t>12/7/14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2745147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B37FA9-519A-48C9-B9D9-8ECC260A55AA}" type="datetimeFigureOut">
              <a:rPr lang="en-US" smtClean="0"/>
              <a:t>12/7/14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2409754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B37FA9-519A-48C9-B9D9-8ECC260A55AA}" type="datetimeFigureOut">
              <a:rPr lang="en-US" smtClean="0"/>
              <a:t>12/7/14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2492350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B37FA9-519A-48C9-B9D9-8ECC260A55AA}" type="datetimeFigureOut">
              <a:rPr lang="en-US" smtClean="0"/>
              <a:t>12/7/14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2486914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B37FA9-519A-48C9-B9D9-8ECC260A55AA}" type="datetimeFigureOut">
              <a:rPr lang="en-US" smtClean="0"/>
              <a:t>12/7/14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1473040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B37FA9-519A-48C9-B9D9-8ECC260A55AA}" type="datetimeFigureOut">
              <a:rPr lang="en-US" smtClean="0"/>
              <a:t>12/7/14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302131575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gi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1B37FA9-519A-48C9-B9D9-8ECC260A55AA}" type="datetimeFigureOut">
              <a:rPr lang="en-US" smtClean="0"/>
              <a:t>12/7/14</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AD5B898-7BBE-4D6E-96F9-444CC7742E53}" type="slidenum">
              <a:rPr lang="en-US" smtClean="0"/>
              <a:t>‹#›</a:t>
            </a:fld>
            <a:endParaRPr lang="en-US"/>
          </a:p>
        </p:txBody>
      </p:sp>
    </p:spTree>
    <p:extLst>
      <p:ext uri="{BB962C8B-B14F-4D97-AF65-F5344CB8AC3E}">
        <p14:creationId xmlns:p14="http://schemas.microsoft.com/office/powerpoint/2010/main" val="3014915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hyperlink" Target="https://www.youtube.com/watch?v=2BrVI3Nz_Ac" TargetMode="External"/><Relationship Id="rId5" Type="http://schemas.openxmlformats.org/officeDocument/2006/relationships/hyperlink" Target="https://www.youtube.com/watch?v=Ik_-OAgzD-8" TargetMode="External"/><Relationship Id="rId6" Type="http://schemas.openxmlformats.org/officeDocument/2006/relationships/hyperlink" Target="https://www.youtube.com/watch?v=NUprfk7UWNA" TargetMode="External"/><Relationship Id="rId7" Type="http://schemas.openxmlformats.org/officeDocument/2006/relationships/image" Target="../media/image4.png"/><Relationship Id="rId8" Type="http://schemas.openxmlformats.org/officeDocument/2006/relationships/hyperlink" Target="http://zhonglixu.weebly.com/chinese-literacy-supporting-materials/flowers-and-weather" TargetMode="External"/><Relationship Id="rId9" Type="http://schemas.openxmlformats.org/officeDocument/2006/relationships/hyperlink" Target="http://zhonglixu.weebly.com/chinese-literacy-supporting-materials/what-do-you-wear-today" TargetMode="External"/><Relationship Id="rId10" Type="http://schemas.openxmlformats.org/officeDocument/2006/relationships/hyperlink" Target="http://zhonglixu.weebly.com/homework-support/2014-2015-15th-week-homework" TargetMode="External"/><Relationship Id="rId11"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grpSp>
        <p:nvGrpSpPr>
          <p:cNvPr id="14" name="Group 13"/>
          <p:cNvGrpSpPr/>
          <p:nvPr/>
        </p:nvGrpSpPr>
        <p:grpSpPr>
          <a:xfrm>
            <a:off x="457200" y="228600"/>
            <a:ext cx="6324600" cy="1752600"/>
            <a:chOff x="228600" y="381000"/>
            <a:chExt cx="5410200" cy="1600200"/>
          </a:xfrm>
        </p:grpSpPr>
        <p:sp>
          <p:nvSpPr>
            <p:cNvPr id="5" name="Rounded Rectangle 4"/>
            <p:cNvSpPr/>
            <p:nvPr/>
          </p:nvSpPr>
          <p:spPr>
            <a:xfrm>
              <a:off x="228600" y="381000"/>
              <a:ext cx="5257800" cy="1371600"/>
            </a:xfrm>
            <a:prstGeom prst="roundRect">
              <a:avLst/>
            </a:prstGeom>
            <a:solidFill>
              <a:schemeClr val="bg1"/>
            </a:solidFill>
            <a:ln w="889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endParaRPr lang="en-US" sz="1100">
                <a:effectLst/>
                <a:ea typeface="Calibri"/>
                <a:cs typeface="Times New Roman"/>
              </a:endParaRPr>
            </a:p>
          </p:txBody>
        </p:sp>
        <p:sp>
          <p:nvSpPr>
            <p:cNvPr id="6" name="Rectangle 5"/>
            <p:cNvSpPr/>
            <p:nvPr/>
          </p:nvSpPr>
          <p:spPr>
            <a:xfrm>
              <a:off x="2209800" y="533400"/>
              <a:ext cx="34290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altLang="zh-CN" sz="2200" b="1" dirty="0" smtClean="0">
                  <a:solidFill>
                    <a:srgbClr val="000000"/>
                  </a:solidFill>
                  <a:latin typeface="Comic Sans MS"/>
                  <a:ea typeface="HelloQueenie" pitchFamily="2" charset="0"/>
                  <a:cs typeface="Comic Sans MS"/>
                </a:rPr>
                <a:t>Ms. </a:t>
              </a:r>
              <a:r>
                <a:rPr lang="en-US" altLang="zh-CN" sz="2200" b="1" dirty="0" err="1" smtClean="0">
                  <a:solidFill>
                    <a:srgbClr val="000000"/>
                  </a:solidFill>
                  <a:latin typeface="Comic Sans MS"/>
                  <a:ea typeface="HelloQueenie" pitchFamily="2" charset="0"/>
                  <a:cs typeface="Comic Sans MS"/>
                </a:rPr>
                <a:t>Xu’s</a:t>
              </a:r>
              <a:r>
                <a:rPr lang="en-US" altLang="zh-CN" sz="2200" b="1" dirty="0" smtClean="0">
                  <a:solidFill>
                    <a:srgbClr val="000000"/>
                  </a:solidFill>
                  <a:latin typeface="Comic Sans MS"/>
                  <a:ea typeface="HelloQueenie" pitchFamily="2" charset="0"/>
                  <a:cs typeface="Comic Sans MS"/>
                </a:rPr>
                <a:t> 1</a:t>
              </a:r>
              <a:r>
                <a:rPr lang="en-US" altLang="zh-CN" sz="2200" b="1" baseline="30000" dirty="0" smtClean="0">
                  <a:solidFill>
                    <a:srgbClr val="000000"/>
                  </a:solidFill>
                  <a:latin typeface="Comic Sans MS"/>
                  <a:ea typeface="HelloQueenie" pitchFamily="2" charset="0"/>
                  <a:cs typeface="Comic Sans MS"/>
                </a:rPr>
                <a:t>st</a:t>
              </a:r>
              <a:r>
                <a:rPr lang="en-US" altLang="zh-CN" sz="2200" b="1" dirty="0" smtClean="0">
                  <a:solidFill>
                    <a:srgbClr val="000000"/>
                  </a:solidFill>
                  <a:latin typeface="Comic Sans MS"/>
                  <a:ea typeface="HelloQueenie" pitchFamily="2" charset="0"/>
                  <a:cs typeface="Comic Sans MS"/>
                </a:rPr>
                <a:t> Grade </a:t>
              </a:r>
            </a:p>
            <a:p>
              <a:pPr marL="0" marR="0" algn="ctr">
                <a:lnSpc>
                  <a:spcPct val="115000"/>
                </a:lnSpc>
                <a:spcBef>
                  <a:spcPts val="0"/>
                </a:spcBef>
                <a:spcAft>
                  <a:spcPts val="1000"/>
                </a:spcAft>
              </a:pPr>
              <a:r>
                <a:rPr lang="en-US" altLang="zh-CN" sz="2200" b="1" dirty="0" smtClean="0">
                  <a:solidFill>
                    <a:srgbClr val="000000"/>
                  </a:solidFill>
                  <a:latin typeface="Comic Sans MS"/>
                  <a:ea typeface="HelloQueenie" pitchFamily="2" charset="0"/>
                  <a:cs typeface="Comic Sans MS"/>
                </a:rPr>
                <a:t>16th </a:t>
              </a:r>
              <a:r>
                <a:rPr lang="en-US" altLang="zh-CN" sz="2200" b="1" dirty="0" smtClean="0">
                  <a:solidFill>
                    <a:srgbClr val="000000"/>
                  </a:solidFill>
                  <a:latin typeface="Comic Sans MS"/>
                  <a:ea typeface="HelloQueenie" pitchFamily="2" charset="0"/>
                  <a:cs typeface="Comic Sans MS"/>
                </a:rPr>
                <a:t>Week Update</a:t>
              </a:r>
            </a:p>
            <a:p>
              <a:pPr marL="0" marR="0" algn="ctr">
                <a:lnSpc>
                  <a:spcPct val="115000"/>
                </a:lnSpc>
                <a:spcBef>
                  <a:spcPts val="0"/>
                </a:spcBef>
                <a:spcAft>
                  <a:spcPts val="1000"/>
                </a:spcAft>
              </a:pPr>
              <a:r>
                <a:rPr lang="zh-CN" altLang="zh-CN" sz="2200" b="1" dirty="0" smtClean="0">
                  <a:solidFill>
                    <a:srgbClr val="000000"/>
                  </a:solidFill>
                  <a:latin typeface="Comic Sans MS"/>
                  <a:ea typeface="HelloQueenie" pitchFamily="2" charset="0"/>
                  <a:cs typeface="Comic Sans MS"/>
                </a:rPr>
                <a:t>（</a:t>
              </a:r>
              <a:r>
                <a:rPr lang="en-US" altLang="zh-CN" sz="2200" b="1" dirty="0" smtClean="0">
                  <a:solidFill>
                    <a:srgbClr val="000000"/>
                  </a:solidFill>
                  <a:latin typeface="Comic Sans MS"/>
                  <a:ea typeface="HelloQueenie" pitchFamily="2" charset="0"/>
                  <a:cs typeface="Comic Sans MS"/>
                </a:rPr>
                <a:t>12/8-12/12)</a:t>
              </a:r>
              <a:endParaRPr lang="en-US" sz="2200" b="1" dirty="0" smtClean="0">
                <a:solidFill>
                  <a:srgbClr val="000000"/>
                </a:solidFill>
                <a:latin typeface="Comic Sans MS"/>
                <a:ea typeface="HelloQueenie" pitchFamily="2" charset="0"/>
                <a:cs typeface="Comic Sans MS"/>
              </a:endParaRPr>
            </a:p>
            <a:p>
              <a:pPr marL="0" marR="0" algn="ctr">
                <a:lnSpc>
                  <a:spcPct val="115000"/>
                </a:lnSpc>
                <a:spcBef>
                  <a:spcPts val="0"/>
                </a:spcBef>
                <a:spcAft>
                  <a:spcPts val="1000"/>
                </a:spcAft>
              </a:pPr>
              <a:endParaRPr lang="en-US" dirty="0">
                <a:solidFill>
                  <a:srgbClr val="000000"/>
                </a:solidFill>
                <a:effectLst/>
                <a:latin typeface="Harrington"/>
                <a:ea typeface="HelloQueenie" pitchFamily="2" charset="0"/>
                <a:cs typeface="Harrington"/>
              </a:endParaRPr>
            </a:p>
          </p:txBody>
        </p:sp>
      </p:grpSp>
      <p:pic>
        <p:nvPicPr>
          <p:cNvPr id="7" name="Picture 6"/>
          <p:cNvPicPr>
            <a:picLocks noChangeAspect="1"/>
          </p:cNvPicPr>
          <p:nvPr/>
        </p:nvPicPr>
        <p:blipFill>
          <a:blip r:embed="rId3"/>
          <a:stretch>
            <a:fillRect/>
          </a:stretch>
        </p:blipFill>
        <p:spPr>
          <a:xfrm>
            <a:off x="4114800" y="1828800"/>
            <a:ext cx="2362200" cy="1828800"/>
          </a:xfrm>
          <a:prstGeom prst="rect">
            <a:avLst/>
          </a:prstGeom>
        </p:spPr>
      </p:pic>
      <p:grpSp>
        <p:nvGrpSpPr>
          <p:cNvPr id="19" name="Group 18"/>
          <p:cNvGrpSpPr/>
          <p:nvPr/>
        </p:nvGrpSpPr>
        <p:grpSpPr>
          <a:xfrm>
            <a:off x="4191000" y="3733800"/>
            <a:ext cx="2286000" cy="2362199"/>
            <a:chOff x="3362833" y="6179673"/>
            <a:chExt cx="3579494" cy="2137561"/>
          </a:xfrm>
        </p:grpSpPr>
        <p:sp>
          <p:nvSpPr>
            <p:cNvPr id="8" name="Rounded Rectangle 7"/>
            <p:cNvSpPr/>
            <p:nvPr/>
          </p:nvSpPr>
          <p:spPr>
            <a:xfrm>
              <a:off x="3362833" y="6179674"/>
              <a:ext cx="3579494" cy="2137560"/>
            </a:xfrm>
            <a:prstGeom prst="roundRect">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 name="Rounded Rectangle 8"/>
            <p:cNvSpPr/>
            <p:nvPr/>
          </p:nvSpPr>
          <p:spPr>
            <a:xfrm>
              <a:off x="3482149" y="6179673"/>
              <a:ext cx="3460178" cy="304799"/>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algn="ctr">
                <a:lnSpc>
                  <a:spcPct val="115000"/>
                </a:lnSpc>
                <a:spcAft>
                  <a:spcPts val="1000"/>
                </a:spcAft>
              </a:pPr>
              <a:r>
                <a:rPr lang="en-US" sz="1200" b="1" dirty="0" smtClean="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Looking Ahead at Simpson</a:t>
              </a:r>
              <a:endParaRPr lang="en-US" sz="1200" dirty="0">
                <a:ea typeface="Calibri"/>
                <a:cs typeface="Times New Roman"/>
              </a:endParaRPr>
            </a:p>
          </p:txBody>
        </p:sp>
      </p:grpSp>
      <p:sp>
        <p:nvSpPr>
          <p:cNvPr id="13" name="Rounded Rectangle 12"/>
          <p:cNvSpPr/>
          <p:nvPr/>
        </p:nvSpPr>
        <p:spPr>
          <a:xfrm>
            <a:off x="274609" y="1905000"/>
            <a:ext cx="3687792" cy="2590800"/>
          </a:xfrm>
          <a:prstGeom prst="roundRect">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endParaRPr lang="en-US" sz="1100" dirty="0">
              <a:effectLst/>
              <a:ea typeface="Calibri"/>
              <a:cs typeface="Times New Roman"/>
            </a:endParaRPr>
          </a:p>
        </p:txBody>
      </p:sp>
      <p:sp>
        <p:nvSpPr>
          <p:cNvPr id="15" name="Rounded Rectangle 14"/>
          <p:cNvSpPr/>
          <p:nvPr/>
        </p:nvSpPr>
        <p:spPr>
          <a:xfrm>
            <a:off x="533400" y="1828800"/>
            <a:ext cx="3200400" cy="304800"/>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marL="0" marR="0" algn="ctr">
              <a:lnSpc>
                <a:spcPct val="115000"/>
              </a:lnSpc>
              <a:spcBef>
                <a:spcPts val="0"/>
              </a:spcBef>
              <a:spcAft>
                <a:spcPts val="1000"/>
              </a:spcAft>
            </a:pPr>
            <a:r>
              <a:rPr lang="en-US" sz="1400" b="1" dirty="0" smtClean="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A Message from the Teacher</a:t>
            </a:r>
            <a:endParaRPr lang="en-US" sz="1400" dirty="0">
              <a:effectLst/>
              <a:ea typeface="Calibri"/>
              <a:cs typeface="Times New Roman"/>
            </a:endParaRPr>
          </a:p>
        </p:txBody>
      </p:sp>
      <p:sp>
        <p:nvSpPr>
          <p:cNvPr id="16" name="TextBox 15"/>
          <p:cNvSpPr txBox="1"/>
          <p:nvPr/>
        </p:nvSpPr>
        <p:spPr>
          <a:xfrm>
            <a:off x="304800" y="2137588"/>
            <a:ext cx="3657600" cy="3231654"/>
          </a:xfrm>
          <a:prstGeom prst="rect">
            <a:avLst/>
          </a:prstGeom>
          <a:noFill/>
        </p:spPr>
        <p:txBody>
          <a:bodyPr wrap="square" rtlCol="0">
            <a:spAutoFit/>
          </a:bodyPr>
          <a:lstStyle/>
          <a:p>
            <a:r>
              <a:rPr lang="en-US" sz="1000" dirty="0" smtClean="0"/>
              <a:t>Dear Families,</a:t>
            </a:r>
            <a:endParaRPr lang="en-US" sz="1000" dirty="0"/>
          </a:p>
          <a:p>
            <a:r>
              <a:rPr lang="en-US" altLang="zh-CN" sz="1000" dirty="0" smtClean="0"/>
              <a:t>Welcome back </a:t>
            </a:r>
            <a:r>
              <a:rPr lang="en-US" altLang="zh-CN" sz="1000" dirty="0" smtClean="0"/>
              <a:t>for another exciting week! </a:t>
            </a:r>
            <a:r>
              <a:rPr lang="en-US" altLang="zh-CN" sz="1000" dirty="0" smtClean="0"/>
              <a:t>This week we will start more practice on addition fluency with different strategies that we can use to add within 10. We are working with our students closely in adding doubles and adding to make 10. Please click for the following </a:t>
            </a:r>
            <a:r>
              <a:rPr lang="en-US" altLang="zh-CN" sz="1000" dirty="0" err="1" smtClean="0"/>
              <a:t>youtube</a:t>
            </a:r>
            <a:r>
              <a:rPr lang="en-US" altLang="zh-CN" sz="1000" dirty="0" smtClean="0"/>
              <a:t> links for a games and two songs that you can play with your children at home to have fun and reinforce learning:</a:t>
            </a:r>
          </a:p>
          <a:p>
            <a:endParaRPr lang="en-US" altLang="zh-CN" sz="1000" dirty="0"/>
          </a:p>
          <a:p>
            <a:r>
              <a:rPr lang="en-US" altLang="zh-CN" sz="1000" dirty="0" smtClean="0">
                <a:hlinkClick r:id="rId4"/>
              </a:rPr>
              <a:t>Make Ten Game;</a:t>
            </a:r>
            <a:endParaRPr lang="en-US" altLang="zh-CN" sz="1000" dirty="0" smtClean="0"/>
          </a:p>
          <a:p>
            <a:r>
              <a:rPr lang="en-US" altLang="zh-CN" sz="1000" dirty="0" smtClean="0">
                <a:hlinkClick r:id="rId5"/>
              </a:rPr>
              <a:t>Adding Doubles Song 1</a:t>
            </a:r>
            <a:endParaRPr lang="en-US" altLang="zh-CN" sz="1000" dirty="0" smtClean="0"/>
          </a:p>
          <a:p>
            <a:r>
              <a:rPr lang="en-US" altLang="zh-CN" sz="1000" dirty="0" smtClean="0">
                <a:hlinkClick r:id="rId6"/>
              </a:rPr>
              <a:t>Adding Doubles Song 2;</a:t>
            </a:r>
            <a:endParaRPr lang="en-US" altLang="zh-CN" sz="1000" dirty="0" smtClean="0"/>
          </a:p>
          <a:p>
            <a:endParaRPr lang="en-US" altLang="zh-CN" sz="1000" dirty="0"/>
          </a:p>
          <a:p>
            <a:r>
              <a:rPr lang="en-US" altLang="zh-CN" sz="1000" dirty="0" smtClean="0"/>
              <a:t>Please let me know if you have any other questions. </a:t>
            </a:r>
            <a:endParaRPr lang="en-US" altLang="zh-CN" sz="1000" dirty="0"/>
          </a:p>
          <a:p>
            <a:endParaRPr lang="en-US" sz="1000" dirty="0" smtClean="0"/>
          </a:p>
          <a:p>
            <a:r>
              <a:rPr lang="en-US" sz="1000" dirty="0" smtClean="0"/>
              <a:t>      </a:t>
            </a:r>
            <a:r>
              <a:rPr lang="en-US" sz="1000" dirty="0" err="1" smtClean="0"/>
              <a:t>Z</a:t>
            </a:r>
            <a:r>
              <a:rPr lang="en-US" sz="1000" i="1" dirty="0" err="1" smtClean="0">
                <a:latin typeface="HanziPen SC Regular"/>
                <a:cs typeface="HanziPen SC Regular"/>
              </a:rPr>
              <a:t>hongli</a:t>
            </a:r>
            <a:r>
              <a:rPr lang="en-US" sz="1000" i="1" dirty="0" smtClean="0">
                <a:latin typeface="HanziPen SC Regular"/>
                <a:cs typeface="HanziPen SC Regular"/>
              </a:rPr>
              <a:t> </a:t>
            </a:r>
            <a:r>
              <a:rPr lang="en-US" sz="1000" i="1" dirty="0" smtClean="0">
                <a:latin typeface="HanziPen SC Regular"/>
                <a:cs typeface="HanziPen SC Regular"/>
              </a:rPr>
              <a:t>Xu</a:t>
            </a:r>
          </a:p>
          <a:p>
            <a:endParaRPr lang="en-US" sz="1200" dirty="0"/>
          </a:p>
          <a:p>
            <a:endParaRPr lang="en-US" sz="1400" dirty="0" smtClean="0"/>
          </a:p>
          <a:p>
            <a:endParaRPr lang="en-US" sz="1400" dirty="0" smtClean="0"/>
          </a:p>
          <a:p>
            <a:r>
              <a:rPr lang="en-US" sz="1400" dirty="0" smtClean="0"/>
              <a:t> </a:t>
            </a:r>
            <a:endParaRPr lang="en-US" sz="1400" dirty="0"/>
          </a:p>
        </p:txBody>
      </p:sp>
      <p:sp>
        <p:nvSpPr>
          <p:cNvPr id="21" name="TextBox 20"/>
          <p:cNvSpPr txBox="1"/>
          <p:nvPr/>
        </p:nvSpPr>
        <p:spPr>
          <a:xfrm>
            <a:off x="4267200" y="2590800"/>
            <a:ext cx="2438400" cy="1077218"/>
          </a:xfrm>
          <a:prstGeom prst="rect">
            <a:avLst/>
          </a:prstGeom>
          <a:noFill/>
        </p:spPr>
        <p:txBody>
          <a:bodyPr wrap="square" rtlCol="0">
            <a:spAutoFit/>
          </a:bodyPr>
          <a:lstStyle/>
          <a:p>
            <a:r>
              <a:rPr lang="en-US" sz="1400" dirty="0" err="1" smtClean="0">
                <a:solidFill>
                  <a:schemeClr val="bg1"/>
                </a:solidFill>
              </a:rPr>
              <a:t>Zhongli</a:t>
            </a:r>
            <a:r>
              <a:rPr lang="en-US" sz="1400" dirty="0" smtClean="0">
                <a:solidFill>
                  <a:schemeClr val="bg1"/>
                </a:solidFill>
              </a:rPr>
              <a:t> Xu</a:t>
            </a:r>
          </a:p>
          <a:p>
            <a:endParaRPr lang="en-US" sz="1400" dirty="0" smtClean="0">
              <a:solidFill>
                <a:schemeClr val="bg1"/>
              </a:solidFill>
            </a:endParaRPr>
          </a:p>
          <a:p>
            <a:r>
              <a:rPr lang="en-US" sz="1200" dirty="0">
                <a:solidFill>
                  <a:schemeClr val="bg1"/>
                </a:solidFill>
              </a:rPr>
              <a:t>z</a:t>
            </a:r>
            <a:r>
              <a:rPr lang="en-US" sz="1200" dirty="0" smtClean="0">
                <a:solidFill>
                  <a:schemeClr val="bg1"/>
                </a:solidFill>
              </a:rPr>
              <a:t>hongli.xu@cr.k12.de.us</a:t>
            </a:r>
          </a:p>
          <a:p>
            <a:endParaRPr lang="en-US" sz="1200" dirty="0" smtClean="0">
              <a:solidFill>
                <a:schemeClr val="bg1"/>
              </a:solidFill>
            </a:endParaRPr>
          </a:p>
          <a:p>
            <a:r>
              <a:rPr lang="en-US" sz="1200" dirty="0" err="1" smtClean="0">
                <a:solidFill>
                  <a:schemeClr val="bg1"/>
                </a:solidFill>
              </a:rPr>
              <a:t>Zhonglixu.weebly.com</a:t>
            </a:r>
            <a:endParaRPr lang="en-US" sz="1200" dirty="0">
              <a:solidFill>
                <a:schemeClr val="bg1"/>
              </a:solidFill>
            </a:endParaRPr>
          </a:p>
        </p:txBody>
      </p:sp>
      <p:pic>
        <p:nvPicPr>
          <p:cNvPr id="23" name="Picture 22"/>
          <p:cNvPicPr>
            <a:picLocks noChangeAspect="1"/>
          </p:cNvPicPr>
          <p:nvPr/>
        </p:nvPicPr>
        <p:blipFill>
          <a:blip r:embed="rId7"/>
          <a:stretch>
            <a:fillRect/>
          </a:stretch>
        </p:blipFill>
        <p:spPr>
          <a:xfrm rot="9312534">
            <a:off x="3217374" y="5405827"/>
            <a:ext cx="532738" cy="766186"/>
          </a:xfrm>
          <a:prstGeom prst="rect">
            <a:avLst/>
          </a:prstGeom>
        </p:spPr>
      </p:pic>
      <p:sp>
        <p:nvSpPr>
          <p:cNvPr id="24" name="Rounded Rectangle 23"/>
          <p:cNvSpPr/>
          <p:nvPr/>
        </p:nvSpPr>
        <p:spPr>
          <a:xfrm>
            <a:off x="228600" y="6324600"/>
            <a:ext cx="2133599" cy="2590800"/>
          </a:xfrm>
          <a:prstGeom prst="roundRect">
            <a:avLst/>
          </a:prstGeom>
          <a:solidFill>
            <a:schemeClr val="bg1"/>
          </a:solidFill>
          <a:ln w="508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6" name="Rounded Rectangle 25"/>
          <p:cNvSpPr/>
          <p:nvPr/>
        </p:nvSpPr>
        <p:spPr>
          <a:xfrm>
            <a:off x="2362200" y="6324600"/>
            <a:ext cx="2133599" cy="2590800"/>
          </a:xfrm>
          <a:prstGeom prst="roundRect">
            <a:avLst/>
          </a:prstGeom>
          <a:solidFill>
            <a:schemeClr val="bg1"/>
          </a:solidFill>
          <a:ln w="508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7" name="Rounded Rectangle 26"/>
          <p:cNvSpPr/>
          <p:nvPr/>
        </p:nvSpPr>
        <p:spPr>
          <a:xfrm>
            <a:off x="4495800" y="6324600"/>
            <a:ext cx="2133599" cy="2590800"/>
          </a:xfrm>
          <a:prstGeom prst="roundRect">
            <a:avLst/>
          </a:prstGeom>
          <a:solidFill>
            <a:schemeClr val="bg1"/>
          </a:solidFill>
          <a:ln w="508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8" name="Rounded Rectangle 27"/>
          <p:cNvSpPr/>
          <p:nvPr/>
        </p:nvSpPr>
        <p:spPr>
          <a:xfrm>
            <a:off x="457200" y="6248400"/>
            <a:ext cx="1600200" cy="304800"/>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algn="ctr">
              <a:lnSpc>
                <a:spcPct val="115000"/>
              </a:lnSpc>
              <a:spcAft>
                <a:spcPts val="1000"/>
              </a:spcAft>
            </a:pPr>
            <a:r>
              <a:rPr lang="en-US" sz="1200" b="1" dirty="0" smtClean="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Math</a:t>
            </a:r>
            <a:endParaRPr lang="en-US" sz="1200" dirty="0">
              <a:ea typeface="Calibri"/>
              <a:cs typeface="Times New Roman"/>
            </a:endParaRPr>
          </a:p>
        </p:txBody>
      </p:sp>
      <p:sp>
        <p:nvSpPr>
          <p:cNvPr id="29" name="Rounded Rectangle 28"/>
          <p:cNvSpPr/>
          <p:nvPr/>
        </p:nvSpPr>
        <p:spPr>
          <a:xfrm>
            <a:off x="2590800" y="6248400"/>
            <a:ext cx="1600200" cy="304800"/>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algn="ctr">
              <a:lnSpc>
                <a:spcPct val="115000"/>
              </a:lnSpc>
              <a:spcAft>
                <a:spcPts val="1000"/>
              </a:spcAft>
            </a:pPr>
            <a:r>
              <a:rPr lang="en-US" sz="1200" b="1" dirty="0" smtClean="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Chinese</a:t>
            </a:r>
            <a:endParaRPr lang="en-US" sz="1200" dirty="0">
              <a:ea typeface="Calibri"/>
              <a:cs typeface="Times New Roman"/>
            </a:endParaRPr>
          </a:p>
        </p:txBody>
      </p:sp>
      <p:sp>
        <p:nvSpPr>
          <p:cNvPr id="30" name="Rounded Rectangle 29"/>
          <p:cNvSpPr/>
          <p:nvPr/>
        </p:nvSpPr>
        <p:spPr>
          <a:xfrm>
            <a:off x="4800600" y="6248400"/>
            <a:ext cx="1600200" cy="304800"/>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algn="ctr">
              <a:lnSpc>
                <a:spcPct val="115000"/>
              </a:lnSpc>
              <a:spcAft>
                <a:spcPts val="1000"/>
              </a:spcAft>
            </a:pPr>
            <a:r>
              <a:rPr lang="en-US" sz="1200" b="1" dirty="0" smtClean="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Social Studies</a:t>
            </a:r>
            <a:endParaRPr lang="en-US" sz="1200" dirty="0">
              <a:ea typeface="Calibri"/>
              <a:cs typeface="Times New Roman"/>
            </a:endParaRPr>
          </a:p>
        </p:txBody>
      </p:sp>
      <p:sp>
        <p:nvSpPr>
          <p:cNvPr id="31" name="TextBox 30"/>
          <p:cNvSpPr txBox="1"/>
          <p:nvPr/>
        </p:nvSpPr>
        <p:spPr>
          <a:xfrm>
            <a:off x="4267200" y="4038600"/>
            <a:ext cx="2133600" cy="2092881"/>
          </a:xfrm>
          <a:prstGeom prst="rect">
            <a:avLst/>
          </a:prstGeom>
          <a:noFill/>
        </p:spPr>
        <p:txBody>
          <a:bodyPr wrap="square" rtlCol="0">
            <a:spAutoFit/>
          </a:bodyPr>
          <a:lstStyle/>
          <a:p>
            <a:pPr marL="171450" indent="-171450">
              <a:buSzPct val="120000"/>
              <a:buFont typeface="Wingdings" charset="2"/>
              <a:buChar char=""/>
            </a:pPr>
            <a:r>
              <a:rPr lang="en-US" sz="1000" dirty="0"/>
              <a:t>12/10 Interim Reports for Marking Period 2 Issued.</a:t>
            </a:r>
          </a:p>
          <a:p>
            <a:pPr marL="171450" indent="-171450">
              <a:buSzPct val="120000"/>
              <a:buFont typeface="Wingdings" charset="2"/>
              <a:buChar char=""/>
            </a:pPr>
            <a:r>
              <a:rPr lang="en-US" sz="1000" dirty="0" smtClean="0"/>
              <a:t>12/16 Gingerbread House PBS Celebration. ( Please make sure you send in your child’s pride bucks if you see any at home. Students need 100 pride bucks to buy tickets)</a:t>
            </a:r>
          </a:p>
          <a:p>
            <a:pPr marL="171450" indent="-171450">
              <a:buSzPct val="120000"/>
              <a:buFont typeface="Wingdings" charset="2"/>
              <a:buChar char=""/>
            </a:pPr>
            <a:r>
              <a:rPr lang="en-US" sz="1000" dirty="0" smtClean="0"/>
              <a:t>12/19 Winter Holiday Classroom Party from 2:25 to 3:25pm.</a:t>
            </a:r>
          </a:p>
          <a:p>
            <a:pPr marL="171450" indent="-171450">
              <a:buSzPct val="120000"/>
              <a:buFont typeface="Wingdings" charset="2"/>
              <a:buChar char=""/>
            </a:pPr>
            <a:r>
              <a:rPr lang="en-US" sz="1000" dirty="0" smtClean="0"/>
              <a:t>12/22-1/2 School Closed for Winter vacation.</a:t>
            </a:r>
            <a:endParaRPr lang="en-US" sz="1000" dirty="0" smtClean="0"/>
          </a:p>
          <a:p>
            <a:pPr marL="171450" indent="-171450">
              <a:buSzPct val="120000"/>
              <a:buFont typeface="Wingdings" charset="2"/>
              <a:buChar char=""/>
            </a:pPr>
            <a:endParaRPr lang="en-US" sz="1000" dirty="0" smtClean="0"/>
          </a:p>
        </p:txBody>
      </p:sp>
      <p:sp>
        <p:nvSpPr>
          <p:cNvPr id="33" name="TextBox 32"/>
          <p:cNvSpPr txBox="1"/>
          <p:nvPr/>
        </p:nvSpPr>
        <p:spPr>
          <a:xfrm>
            <a:off x="228600" y="6553200"/>
            <a:ext cx="2133600" cy="400110"/>
          </a:xfrm>
          <a:prstGeom prst="rect">
            <a:avLst/>
          </a:prstGeom>
          <a:noFill/>
        </p:spPr>
        <p:txBody>
          <a:bodyPr wrap="square" rtlCol="0">
            <a:spAutoFit/>
          </a:bodyPr>
          <a:lstStyle/>
          <a:p>
            <a:pPr>
              <a:buSzPct val="120000"/>
            </a:pPr>
            <a:endParaRPr lang="en-US" sz="1000" dirty="0" smtClean="0"/>
          </a:p>
          <a:p>
            <a:pPr>
              <a:buClr>
                <a:schemeClr val="tx1"/>
              </a:buClr>
              <a:buSzPct val="126000"/>
            </a:pPr>
            <a:endParaRPr lang="en-US" sz="1000" dirty="0"/>
          </a:p>
        </p:txBody>
      </p:sp>
      <p:sp>
        <p:nvSpPr>
          <p:cNvPr id="34" name="TextBox 33"/>
          <p:cNvSpPr txBox="1"/>
          <p:nvPr/>
        </p:nvSpPr>
        <p:spPr>
          <a:xfrm>
            <a:off x="228600" y="6553200"/>
            <a:ext cx="2133600" cy="2092881"/>
          </a:xfrm>
          <a:prstGeom prst="rect">
            <a:avLst/>
          </a:prstGeom>
          <a:noFill/>
        </p:spPr>
        <p:txBody>
          <a:bodyPr wrap="square" rtlCol="0">
            <a:spAutoFit/>
          </a:bodyPr>
          <a:lstStyle/>
          <a:p>
            <a:pPr>
              <a:buClr>
                <a:schemeClr val="tx1"/>
              </a:buClr>
              <a:buSzPct val="126000"/>
            </a:pPr>
            <a:r>
              <a:rPr lang="en-US" sz="1000" dirty="0" smtClean="0"/>
              <a:t>SWBAT:</a:t>
            </a:r>
          </a:p>
          <a:p>
            <a:pPr>
              <a:buClr>
                <a:schemeClr val="tx1"/>
              </a:buClr>
              <a:buSzPct val="126000"/>
            </a:pPr>
            <a:r>
              <a:rPr lang="en-US" sz="1000" dirty="0" smtClean="0"/>
              <a:t>(Student will be able to)</a:t>
            </a:r>
          </a:p>
          <a:p>
            <a:pPr marL="171450" indent="-171450">
              <a:buClr>
                <a:schemeClr val="tx1"/>
              </a:buClr>
              <a:buSzPct val="100000"/>
              <a:buFont typeface="Wingdings" charset="2"/>
              <a:buChar char=""/>
            </a:pPr>
            <a:r>
              <a:rPr lang="en-US" sz="1000" dirty="0" smtClean="0"/>
              <a:t>Use </a:t>
            </a:r>
            <a:r>
              <a:rPr lang="en-US" sz="1000" dirty="0" smtClean="0"/>
              <a:t>different numbers from 0 to 10 to make 10 fluently.</a:t>
            </a:r>
          </a:p>
          <a:p>
            <a:pPr marL="171450" indent="-171450">
              <a:buClr>
                <a:schemeClr val="tx1"/>
              </a:buClr>
              <a:buSzPct val="100000"/>
              <a:buFont typeface="Wingdings" charset="2"/>
              <a:buChar char=""/>
            </a:pPr>
            <a:r>
              <a:rPr lang="en-US" sz="1000" dirty="0" smtClean="0"/>
              <a:t>Fluent fill in fact family houses.</a:t>
            </a:r>
          </a:p>
          <a:p>
            <a:pPr marL="171450" indent="-171450">
              <a:buClr>
                <a:schemeClr val="tx1"/>
              </a:buClr>
              <a:buSzPct val="100000"/>
              <a:buFont typeface="Wingdings" charset="2"/>
              <a:buChar char=""/>
            </a:pPr>
            <a:endParaRPr lang="en-US" sz="1000" dirty="0" smtClean="0"/>
          </a:p>
          <a:p>
            <a:pPr>
              <a:buClr>
                <a:schemeClr val="tx1"/>
              </a:buClr>
              <a:buSzPct val="100000"/>
            </a:pPr>
            <a:r>
              <a:rPr lang="en-US" sz="1000" dirty="0" smtClean="0"/>
              <a:t>Vocabulary:</a:t>
            </a:r>
          </a:p>
          <a:p>
            <a:pPr>
              <a:buClr>
                <a:schemeClr val="tx1"/>
              </a:buClr>
              <a:buSzPct val="100000"/>
            </a:pPr>
            <a:r>
              <a:rPr lang="en-US" sz="1000" dirty="0" smtClean="0"/>
              <a:t>Equal sign; add; represent; plus</a:t>
            </a:r>
            <a:r>
              <a:rPr lang="en-US" sz="1000" dirty="0"/>
              <a:t>;</a:t>
            </a:r>
            <a:r>
              <a:rPr lang="en-US" sz="1000" dirty="0" smtClean="0"/>
              <a:t> minus; altogether; group; make 10; same; fact family house; take away; same amount; number line; represent</a:t>
            </a:r>
          </a:p>
          <a:p>
            <a:pPr>
              <a:buClr>
                <a:schemeClr val="tx1"/>
              </a:buClr>
              <a:buSzPct val="100000"/>
            </a:pPr>
            <a:endParaRPr lang="en-US" sz="1000" dirty="0"/>
          </a:p>
        </p:txBody>
      </p:sp>
      <p:sp>
        <p:nvSpPr>
          <p:cNvPr id="35" name="TextBox 34"/>
          <p:cNvSpPr txBox="1"/>
          <p:nvPr/>
        </p:nvSpPr>
        <p:spPr>
          <a:xfrm>
            <a:off x="2362200" y="6553200"/>
            <a:ext cx="2133600" cy="3323987"/>
          </a:xfrm>
          <a:prstGeom prst="rect">
            <a:avLst/>
          </a:prstGeom>
          <a:noFill/>
        </p:spPr>
        <p:txBody>
          <a:bodyPr wrap="square" rtlCol="0">
            <a:spAutoFit/>
          </a:bodyPr>
          <a:lstStyle/>
          <a:p>
            <a:pPr>
              <a:buClr>
                <a:schemeClr val="tx1"/>
              </a:buClr>
              <a:buSzPct val="126000"/>
            </a:pPr>
            <a:r>
              <a:rPr lang="en-US" sz="1000" dirty="0" smtClean="0"/>
              <a:t>SWBAT:</a:t>
            </a:r>
          </a:p>
          <a:p>
            <a:pPr>
              <a:buClr>
                <a:schemeClr val="tx1"/>
              </a:buClr>
              <a:buSzPct val="126000"/>
            </a:pPr>
            <a:r>
              <a:rPr lang="en-US" sz="1000" dirty="0" smtClean="0"/>
              <a:t>(Student will be able to)</a:t>
            </a:r>
          </a:p>
          <a:p>
            <a:pPr marL="171450" indent="-171450">
              <a:buClr>
                <a:schemeClr val="tx1"/>
              </a:buClr>
              <a:buSzPct val="100000"/>
              <a:buFont typeface="Wingdings" charset="2"/>
              <a:buChar char=""/>
            </a:pPr>
            <a:r>
              <a:rPr lang="en-US" sz="1000" dirty="0" smtClean="0"/>
              <a:t>Read: </a:t>
            </a:r>
            <a:r>
              <a:rPr lang="en-US" sz="1000" dirty="0" smtClean="0"/>
              <a:t>What Do You Wear Today</a:t>
            </a:r>
            <a:r>
              <a:rPr lang="en-US" sz="1000" dirty="0" smtClean="0"/>
              <a:t>?</a:t>
            </a:r>
          </a:p>
          <a:p>
            <a:pPr marL="171450" indent="-171450">
              <a:buClr>
                <a:schemeClr val="tx1"/>
              </a:buClr>
              <a:buSzPct val="100000"/>
              <a:buFont typeface="Wingdings" charset="2"/>
              <a:buChar char=""/>
            </a:pPr>
            <a:r>
              <a:rPr lang="en-US" sz="1000" dirty="0" smtClean="0"/>
              <a:t>Start to learn a new Chinese book: If It Is </a:t>
            </a:r>
            <a:r>
              <a:rPr lang="en-US" altLang="zh-CN" sz="1000" dirty="0" smtClean="0"/>
              <a:t>Sunny…</a:t>
            </a:r>
            <a:endParaRPr lang="en-US" sz="1000" dirty="0" smtClean="0"/>
          </a:p>
          <a:p>
            <a:pPr>
              <a:buClr>
                <a:schemeClr val="tx1"/>
              </a:buClr>
              <a:buSzPct val="100000"/>
            </a:pPr>
            <a:endParaRPr lang="en-US" sz="1000" dirty="0" smtClean="0"/>
          </a:p>
          <a:p>
            <a:pPr>
              <a:buClr>
                <a:schemeClr val="tx1"/>
              </a:buClr>
              <a:buSzPct val="100000"/>
            </a:pPr>
            <a:endParaRPr lang="en-US" sz="1000" dirty="0" smtClean="0"/>
          </a:p>
          <a:p>
            <a:pPr>
              <a:buClr>
                <a:schemeClr val="tx1"/>
              </a:buClr>
              <a:buSzPct val="100000"/>
            </a:pPr>
            <a:r>
              <a:rPr lang="en-US" sz="1000" dirty="0" smtClean="0"/>
              <a:t>SUPPORTING LINKS, PLEASE CLICK:</a:t>
            </a:r>
          </a:p>
          <a:p>
            <a:pPr>
              <a:buClr>
                <a:schemeClr val="tx1"/>
              </a:buClr>
              <a:buSzPct val="100000"/>
            </a:pPr>
            <a:endParaRPr lang="en-US" sz="1000" dirty="0"/>
          </a:p>
          <a:p>
            <a:pPr>
              <a:buClr>
                <a:schemeClr val="tx1"/>
              </a:buClr>
              <a:buSzPct val="100000"/>
            </a:pPr>
            <a:r>
              <a:rPr lang="en-US" sz="1000" dirty="0" smtClean="0">
                <a:hlinkClick r:id="rId8"/>
              </a:rPr>
              <a:t>Flowers and Weather</a:t>
            </a:r>
            <a:endParaRPr lang="en-US" sz="1000" dirty="0" smtClean="0"/>
          </a:p>
          <a:p>
            <a:pPr>
              <a:buClr>
                <a:schemeClr val="tx1"/>
              </a:buClr>
              <a:buSzPct val="100000"/>
            </a:pPr>
            <a:r>
              <a:rPr lang="en-US" sz="1000" dirty="0">
                <a:hlinkClick r:id="rId9"/>
              </a:rPr>
              <a:t>What Do You Wear Today?</a:t>
            </a:r>
            <a:endParaRPr lang="en-US" sz="1000" dirty="0" smtClean="0"/>
          </a:p>
          <a:p>
            <a:pPr>
              <a:buClr>
                <a:schemeClr val="tx1"/>
              </a:buClr>
              <a:buSzPct val="100000"/>
            </a:pPr>
            <a:endParaRPr lang="en-US" sz="1000" dirty="0"/>
          </a:p>
          <a:p>
            <a:pPr>
              <a:buClr>
                <a:schemeClr val="tx1"/>
              </a:buClr>
              <a:buSzPct val="100000"/>
            </a:pPr>
            <a:endParaRPr lang="en-US" sz="1000" dirty="0"/>
          </a:p>
          <a:p>
            <a:pPr>
              <a:buClr>
                <a:schemeClr val="tx1"/>
              </a:buClr>
              <a:buSzPct val="100000"/>
            </a:pPr>
            <a:endParaRPr lang="en-US" sz="1000" dirty="0" smtClean="0"/>
          </a:p>
          <a:p>
            <a:pPr>
              <a:buClr>
                <a:schemeClr val="tx1"/>
              </a:buClr>
              <a:buSzPct val="100000"/>
            </a:pPr>
            <a:endParaRPr lang="en-US" sz="1000" dirty="0" smtClean="0"/>
          </a:p>
          <a:p>
            <a:pPr>
              <a:buClr>
                <a:schemeClr val="tx1"/>
              </a:buClr>
              <a:buSzPct val="100000"/>
            </a:pPr>
            <a:endParaRPr lang="en-US" sz="1000" dirty="0" smtClean="0"/>
          </a:p>
          <a:p>
            <a:pPr>
              <a:buClr>
                <a:schemeClr val="tx1"/>
              </a:buClr>
              <a:buSzPct val="100000"/>
            </a:pPr>
            <a:endParaRPr lang="en-US" sz="1000" dirty="0"/>
          </a:p>
          <a:p>
            <a:pPr>
              <a:buClr>
                <a:schemeClr val="tx1"/>
              </a:buClr>
              <a:buSzPct val="100000"/>
            </a:pPr>
            <a:endParaRPr lang="en-US" sz="1000" dirty="0" smtClean="0"/>
          </a:p>
          <a:p>
            <a:pPr>
              <a:buClr>
                <a:schemeClr val="tx1"/>
              </a:buClr>
              <a:buSzPct val="100000"/>
            </a:pPr>
            <a:endParaRPr lang="en-US" sz="1000" dirty="0" smtClean="0"/>
          </a:p>
          <a:p>
            <a:pPr marL="171450" indent="-171450">
              <a:buClr>
                <a:schemeClr val="tx1"/>
              </a:buClr>
              <a:buSzPct val="100000"/>
              <a:buFont typeface="Wingdings" charset="2"/>
              <a:buChar char=""/>
            </a:pPr>
            <a:endParaRPr lang="en-US" sz="1000" dirty="0" smtClean="0"/>
          </a:p>
          <a:p>
            <a:pPr marL="171450" indent="-171450">
              <a:buClr>
                <a:schemeClr val="tx1"/>
              </a:buClr>
              <a:buSzPct val="100000"/>
              <a:buFont typeface="Wingdings" charset="2"/>
              <a:buChar char=""/>
            </a:pPr>
            <a:endParaRPr lang="en-US" sz="1000" dirty="0"/>
          </a:p>
        </p:txBody>
      </p:sp>
      <p:sp>
        <p:nvSpPr>
          <p:cNvPr id="38" name="TextBox 37"/>
          <p:cNvSpPr txBox="1"/>
          <p:nvPr/>
        </p:nvSpPr>
        <p:spPr>
          <a:xfrm>
            <a:off x="4495800" y="6573083"/>
            <a:ext cx="2133600" cy="3785652"/>
          </a:xfrm>
          <a:prstGeom prst="rect">
            <a:avLst/>
          </a:prstGeom>
          <a:noFill/>
        </p:spPr>
        <p:txBody>
          <a:bodyPr wrap="square" rtlCol="0">
            <a:spAutoFit/>
          </a:bodyPr>
          <a:lstStyle/>
          <a:p>
            <a:pPr>
              <a:buClr>
                <a:schemeClr val="tx1"/>
              </a:buClr>
              <a:buSzPct val="126000"/>
            </a:pPr>
            <a:r>
              <a:rPr lang="en-US" sz="1000" dirty="0" smtClean="0"/>
              <a:t>Starting from this week, we will begin Social Studies Unit </a:t>
            </a:r>
            <a:r>
              <a:rPr lang="en-US" altLang="zh-CN" sz="1000" dirty="0" smtClean="0"/>
              <a:t>on Schedules. Students will be learning what is schedule, why schedule is important and how to read a schedule.</a:t>
            </a:r>
            <a:endParaRPr lang="en-US" altLang="zh-CN" sz="1000" dirty="0"/>
          </a:p>
          <a:p>
            <a:pPr>
              <a:buClr>
                <a:schemeClr val="tx1"/>
              </a:buClr>
              <a:buSzPct val="126000"/>
            </a:pPr>
            <a:endParaRPr lang="en-US" altLang="zh-CN" sz="1000" dirty="0" smtClean="0"/>
          </a:p>
          <a:p>
            <a:pPr>
              <a:buClr>
                <a:schemeClr val="tx1"/>
              </a:buClr>
              <a:buSzPct val="126000"/>
            </a:pPr>
            <a:r>
              <a:rPr lang="en-US" altLang="zh-CN" sz="1000" dirty="0" smtClean="0"/>
              <a:t>SWBAT:</a:t>
            </a:r>
          </a:p>
          <a:p>
            <a:pPr>
              <a:buClr>
                <a:schemeClr val="tx1"/>
              </a:buClr>
              <a:buSzPct val="126000"/>
            </a:pPr>
            <a:r>
              <a:rPr lang="en-US" altLang="zh-CN" sz="1000" dirty="0" smtClean="0"/>
              <a:t>(Student will be able to)</a:t>
            </a:r>
            <a:endParaRPr lang="en-US" sz="1000" dirty="0" smtClean="0"/>
          </a:p>
          <a:p>
            <a:pPr marL="171450" indent="-171450">
              <a:buClr>
                <a:schemeClr val="tx1"/>
              </a:buClr>
              <a:buSzPct val="100000"/>
              <a:buFont typeface="Wingdings" charset="2"/>
              <a:buChar char=""/>
            </a:pPr>
            <a:r>
              <a:rPr lang="en-US" altLang="zh-CN" sz="1000" dirty="0" smtClean="0"/>
              <a:t>Understand what is schedule.</a:t>
            </a:r>
          </a:p>
          <a:p>
            <a:pPr marL="171450" indent="-171450">
              <a:buClr>
                <a:schemeClr val="tx1"/>
              </a:buClr>
              <a:buSzPct val="100000"/>
              <a:buFont typeface="Wingdings" charset="2"/>
              <a:buChar char=""/>
            </a:pPr>
            <a:r>
              <a:rPr lang="en-US" sz="1000" dirty="0" smtClean="0"/>
              <a:t>Get the basic concept of scheduling.</a:t>
            </a:r>
          </a:p>
          <a:p>
            <a:pPr marL="171450" indent="-171450">
              <a:buClr>
                <a:schemeClr val="tx1"/>
              </a:buClr>
              <a:buSzPct val="100000"/>
              <a:buFont typeface="Wingdings" charset="2"/>
              <a:buChar char=""/>
            </a:pPr>
            <a:r>
              <a:rPr lang="en-US" sz="1000" dirty="0" smtClean="0"/>
              <a:t>Understand school’s class schedule in Chinese side.</a:t>
            </a:r>
          </a:p>
          <a:p>
            <a:pPr>
              <a:buClr>
                <a:schemeClr val="tx1"/>
              </a:buClr>
              <a:buSzPct val="126000"/>
            </a:pPr>
            <a:endParaRPr lang="en-US" sz="1000" dirty="0"/>
          </a:p>
          <a:p>
            <a:pPr>
              <a:buClr>
                <a:schemeClr val="tx1"/>
              </a:buClr>
              <a:buSzPct val="126000"/>
            </a:pPr>
            <a:endParaRPr lang="en-US" sz="1000" dirty="0" smtClean="0"/>
          </a:p>
          <a:p>
            <a:pPr>
              <a:buClr>
                <a:schemeClr val="tx1"/>
              </a:buClr>
              <a:buSzPct val="126000"/>
            </a:pPr>
            <a:endParaRPr lang="en-US" sz="1000" dirty="0" smtClean="0"/>
          </a:p>
          <a:p>
            <a:pPr>
              <a:buClr>
                <a:schemeClr val="tx1"/>
              </a:buClr>
              <a:buSzPct val="100000"/>
            </a:pPr>
            <a:endParaRPr lang="en-US" sz="1000" dirty="0" smtClean="0"/>
          </a:p>
          <a:p>
            <a:pPr>
              <a:buClr>
                <a:schemeClr val="tx1"/>
              </a:buClr>
              <a:buSzPct val="100000"/>
            </a:pPr>
            <a:endParaRPr lang="en-US" sz="1000" dirty="0" smtClean="0"/>
          </a:p>
          <a:p>
            <a:pPr>
              <a:buClr>
                <a:schemeClr val="tx1"/>
              </a:buClr>
              <a:buSzPct val="100000"/>
            </a:pPr>
            <a:endParaRPr lang="en-US" sz="1000" dirty="0" smtClean="0"/>
          </a:p>
          <a:p>
            <a:pPr>
              <a:buClr>
                <a:schemeClr val="tx1"/>
              </a:buClr>
              <a:buSzPct val="100000"/>
            </a:pPr>
            <a:endParaRPr lang="en-US" sz="1000" dirty="0"/>
          </a:p>
          <a:p>
            <a:pPr>
              <a:buClr>
                <a:schemeClr val="tx1"/>
              </a:buClr>
              <a:buSzPct val="100000"/>
            </a:pPr>
            <a:endParaRPr lang="en-US" sz="1000" dirty="0" smtClean="0"/>
          </a:p>
          <a:p>
            <a:pPr>
              <a:buClr>
                <a:schemeClr val="tx1"/>
              </a:buClr>
              <a:buSzPct val="100000"/>
            </a:pPr>
            <a:endParaRPr lang="en-US" sz="1000" dirty="0" smtClean="0"/>
          </a:p>
          <a:p>
            <a:pPr marL="171450" indent="-171450">
              <a:buClr>
                <a:schemeClr val="tx1"/>
              </a:buClr>
              <a:buSzPct val="100000"/>
              <a:buFont typeface="Wingdings" charset="2"/>
              <a:buChar char=""/>
            </a:pPr>
            <a:endParaRPr lang="en-US" sz="1000" dirty="0" smtClean="0"/>
          </a:p>
          <a:p>
            <a:pPr marL="171450" indent="-171450">
              <a:buClr>
                <a:schemeClr val="tx1"/>
              </a:buClr>
              <a:buSzPct val="100000"/>
              <a:buFont typeface="Wingdings" charset="2"/>
              <a:buChar char=""/>
            </a:pPr>
            <a:endParaRPr lang="en-US" sz="1000" dirty="0"/>
          </a:p>
        </p:txBody>
      </p:sp>
      <p:sp>
        <p:nvSpPr>
          <p:cNvPr id="32" name="Rounded Rectangle 31"/>
          <p:cNvSpPr/>
          <p:nvPr/>
        </p:nvSpPr>
        <p:spPr>
          <a:xfrm>
            <a:off x="228600" y="4648200"/>
            <a:ext cx="3810000" cy="1524000"/>
          </a:xfrm>
          <a:prstGeom prst="roundRect">
            <a:avLst/>
          </a:prstGeom>
          <a:solidFill>
            <a:schemeClr val="bg1"/>
          </a:solidFill>
          <a:ln w="508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6" name="Rounded Rectangle 35"/>
          <p:cNvSpPr/>
          <p:nvPr/>
        </p:nvSpPr>
        <p:spPr>
          <a:xfrm>
            <a:off x="381000" y="4648201"/>
            <a:ext cx="3581400" cy="304799"/>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algn="ctr">
              <a:lnSpc>
                <a:spcPct val="115000"/>
              </a:lnSpc>
              <a:spcAft>
                <a:spcPts val="1000"/>
              </a:spcAft>
            </a:pPr>
            <a:r>
              <a:rPr lang="en-US" sz="1200" b="1" dirty="0" smtClean="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Homework Support in Math and Chinese</a:t>
            </a:r>
            <a:endParaRPr lang="en-US" sz="1200" dirty="0">
              <a:ea typeface="Calibri"/>
              <a:cs typeface="Times New Roman"/>
            </a:endParaRPr>
          </a:p>
        </p:txBody>
      </p:sp>
      <p:sp>
        <p:nvSpPr>
          <p:cNvPr id="37" name="TextBox 36"/>
          <p:cNvSpPr txBox="1"/>
          <p:nvPr/>
        </p:nvSpPr>
        <p:spPr>
          <a:xfrm>
            <a:off x="304800" y="4953000"/>
            <a:ext cx="3657600" cy="1292662"/>
          </a:xfrm>
          <a:prstGeom prst="rect">
            <a:avLst/>
          </a:prstGeom>
          <a:noFill/>
        </p:spPr>
        <p:txBody>
          <a:bodyPr wrap="square" rtlCol="0">
            <a:spAutoFit/>
          </a:bodyPr>
          <a:lstStyle/>
          <a:p>
            <a:pPr>
              <a:buSzPct val="120000"/>
            </a:pPr>
            <a:r>
              <a:rPr lang="en-US" sz="1000" dirty="0" smtClean="0"/>
              <a:t>Please click </a:t>
            </a:r>
            <a:r>
              <a:rPr lang="en-US" sz="1000" dirty="0" smtClean="0">
                <a:hlinkClick r:id="rId10"/>
              </a:rPr>
              <a:t>Homework Support</a:t>
            </a:r>
            <a:r>
              <a:rPr lang="en-US" sz="1000" dirty="0" smtClean="0"/>
              <a:t>:</a:t>
            </a:r>
          </a:p>
          <a:p>
            <a:pPr marL="171450" indent="-171450">
              <a:buSzPct val="120000"/>
              <a:buFont typeface="Wingdings" charset="2"/>
              <a:buChar char=""/>
            </a:pPr>
            <a:r>
              <a:rPr lang="en-US" sz="1000" dirty="0" smtClean="0"/>
              <a:t>Please finish the math worksheets sent home;</a:t>
            </a:r>
          </a:p>
          <a:p>
            <a:pPr marL="171450" indent="-171450">
              <a:buSzPct val="120000"/>
              <a:buFont typeface="Wingdings" charset="2"/>
              <a:buChar char=""/>
            </a:pPr>
            <a:r>
              <a:rPr lang="en-US" sz="1000" dirty="0" smtClean="0"/>
              <a:t>Please finish the Chinese worksheet sent home ( Please make sure your children are writing in the right stroke order)</a:t>
            </a:r>
          </a:p>
          <a:p>
            <a:pPr marL="171450" indent="-171450">
              <a:buSzPct val="120000"/>
              <a:buFont typeface="Wingdings" charset="2"/>
              <a:buChar char=""/>
            </a:pPr>
            <a:r>
              <a:rPr lang="en-US" sz="1000" dirty="0" smtClean="0"/>
              <a:t>Please practice the Chinese book: Flowers and Weather (Suggested nights are Tuesday and Thursday)</a:t>
            </a:r>
          </a:p>
          <a:p>
            <a:pPr marL="171450" indent="-171450">
              <a:buSzPct val="120000"/>
              <a:buFont typeface="Wingdings" charset="2"/>
              <a:buChar char=""/>
            </a:pPr>
            <a:r>
              <a:rPr lang="en-US" sz="1000" dirty="0" smtClean="0"/>
              <a:t>The flash cards of this book in contained in the video.</a:t>
            </a:r>
          </a:p>
          <a:p>
            <a:pPr>
              <a:buSzPct val="120000"/>
            </a:pPr>
            <a:r>
              <a:rPr lang="en-US" sz="800" dirty="0" smtClean="0"/>
              <a:t>      </a:t>
            </a:r>
          </a:p>
        </p:txBody>
      </p:sp>
      <p:pic>
        <p:nvPicPr>
          <p:cNvPr id="2" name="Picture 1"/>
          <p:cNvPicPr>
            <a:picLocks noChangeAspect="1"/>
          </p:cNvPicPr>
          <p:nvPr/>
        </p:nvPicPr>
        <p:blipFill>
          <a:blip r:embed="rId11"/>
          <a:stretch>
            <a:fillRect/>
          </a:stretch>
        </p:blipFill>
        <p:spPr>
          <a:xfrm>
            <a:off x="838200" y="0"/>
            <a:ext cx="2696621" cy="1676399"/>
          </a:xfrm>
          <a:prstGeom prst="rect">
            <a:avLst/>
          </a:prstGeom>
        </p:spPr>
      </p:pic>
    </p:spTree>
    <p:extLst>
      <p:ext uri="{BB962C8B-B14F-4D97-AF65-F5344CB8AC3E}">
        <p14:creationId xmlns:p14="http://schemas.microsoft.com/office/powerpoint/2010/main" val="361064873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17068</TotalTime>
  <Words>459</Words>
  <Application>Microsoft Macintosh PowerPoint</Application>
  <PresentationFormat>On-screen Show (4:3)</PresentationFormat>
  <Paragraphs>79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Galewski</dc:creator>
  <cp:lastModifiedBy>zl xu</cp:lastModifiedBy>
  <cp:revision>144</cp:revision>
  <cp:lastPrinted>2014-09-10T17:41:48Z</cp:lastPrinted>
  <dcterms:created xsi:type="dcterms:W3CDTF">2012-09-29T15:12:52Z</dcterms:created>
  <dcterms:modified xsi:type="dcterms:W3CDTF">2014-12-08T02:37:37Z</dcterms:modified>
</cp:coreProperties>
</file>