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C4681"/>
    <a:srgbClr val="2A8C96"/>
    <a:srgbClr val="F05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1" autoAdjust="0"/>
  </p:normalViewPr>
  <p:slideViewPr>
    <p:cSldViewPr>
      <p:cViewPr>
        <p:scale>
          <a:sx n="134" d="100"/>
          <a:sy n="134" d="100"/>
        </p:scale>
        <p:origin x="-968" y="16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9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1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1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8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4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5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5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1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4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1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37FA9-519A-48C9-B9D9-8ECC260A55AA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1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hyperlink" Target="http://zhonglixu.weebly.com/homework-support/2014-2015-15th-week-homework" TargetMode="External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Relationship Id="rId3" Type="http://schemas.openxmlformats.org/officeDocument/2006/relationships/image" Target="../media/image3.png"/><Relationship Id="rId4" Type="http://schemas.openxmlformats.org/officeDocument/2006/relationships/hyperlink" Target="http://zhonglixu.weebly.com/videos/students-reading-what-will-you-wear-today" TargetMode="External"/><Relationship Id="rId5" Type="http://schemas.openxmlformats.org/officeDocument/2006/relationships/image" Target="../media/image4.png"/><Relationship Id="rId6" Type="http://schemas.openxmlformats.org/officeDocument/2006/relationships/hyperlink" Target="https://www.youtube.com/watch?v=2BrVI3Nz_Ac" TargetMode="External"/><Relationship Id="rId7" Type="http://schemas.openxmlformats.org/officeDocument/2006/relationships/hyperlink" Target="https://www.youtube.com/watch?v=Ik_-OAgzD-8" TargetMode="External"/><Relationship Id="rId8" Type="http://schemas.openxmlformats.org/officeDocument/2006/relationships/hyperlink" Target="https://www.youtube.com/watch?v=NUprfk7UWNA" TargetMode="External"/><Relationship Id="rId9" Type="http://schemas.openxmlformats.org/officeDocument/2006/relationships/hyperlink" Target="http://zhonglixu.weebly.com/chinese-literacy-supporting-materials/flowers-and-weather" TargetMode="External"/><Relationship Id="rId10" Type="http://schemas.openxmlformats.org/officeDocument/2006/relationships/hyperlink" Target="http://zhonglixu.weebly.com/chinese-literacy-supporting-materials/what-do-you-wear-toda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57200" y="228600"/>
            <a:ext cx="6324600" cy="1752600"/>
            <a:chOff x="228600" y="381000"/>
            <a:chExt cx="5410200" cy="1600200"/>
          </a:xfrm>
        </p:grpSpPr>
        <p:sp>
          <p:nvSpPr>
            <p:cNvPr id="5" name="Rounded Rectangle 4"/>
            <p:cNvSpPr/>
            <p:nvPr/>
          </p:nvSpPr>
          <p:spPr>
            <a:xfrm>
              <a:off x="228600" y="381000"/>
              <a:ext cx="5257800" cy="1371600"/>
            </a:xfrm>
            <a:prstGeom prst="roundRect">
              <a:avLst/>
            </a:prstGeom>
            <a:solidFill>
              <a:schemeClr val="bg1"/>
            </a:solidFill>
            <a:ln w="889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09800" y="533400"/>
              <a:ext cx="3429000" cy="1447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Ms. </a:t>
              </a:r>
              <a:r>
                <a:rPr lang="en-US" altLang="zh-CN" sz="2200" b="1" dirty="0" err="1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Xu’s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 1</a:t>
              </a:r>
              <a:r>
                <a:rPr lang="en-US" altLang="zh-CN" sz="2200" b="1" baseline="30000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st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 Grade 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17th 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Week Update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zh-CN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（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12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/15-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12/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19)</a:t>
              </a:r>
              <a:endParaRPr lang="en-US" sz="2200" b="1" dirty="0" smtClean="0">
                <a:solidFill>
                  <a:srgbClr val="000000"/>
                </a:solidFill>
                <a:latin typeface="Comic Sans MS"/>
                <a:ea typeface="HelloQueenie" pitchFamily="2" charset="0"/>
                <a:cs typeface="Comic Sans MS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dirty="0">
                <a:solidFill>
                  <a:srgbClr val="000000"/>
                </a:solidFill>
                <a:effectLst/>
                <a:latin typeface="Harrington"/>
                <a:ea typeface="HelloQueenie" pitchFamily="2" charset="0"/>
                <a:cs typeface="Harrington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828800"/>
            <a:ext cx="2362200" cy="1828800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4191000" y="3733800"/>
            <a:ext cx="2286000" cy="2362199"/>
            <a:chOff x="3362833" y="6179673"/>
            <a:chExt cx="3579494" cy="2137561"/>
          </a:xfrm>
        </p:grpSpPr>
        <p:sp>
          <p:nvSpPr>
            <p:cNvPr id="8" name="Rounded Rectangle 7"/>
            <p:cNvSpPr/>
            <p:nvPr/>
          </p:nvSpPr>
          <p:spPr>
            <a:xfrm>
              <a:off x="3362833" y="6179674"/>
              <a:ext cx="3579494" cy="2137560"/>
            </a:xfrm>
            <a:prstGeom prst="round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482149" y="6179673"/>
              <a:ext cx="3460178" cy="304799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200" b="1" dirty="0" smtClean="0">
                  <a:ln w="9525" cap="flat" cmpd="sng" algn="ctr">
                    <a:solidFill>
                      <a:srgbClr val="FEFEFE"/>
                    </a:solidFill>
                    <a:prstDash val="solid"/>
                    <a:round/>
                  </a:ln>
                  <a:solidFill>
                    <a:srgbClr val="9BBB59"/>
                  </a:solidFill>
                  <a:effectLst>
                    <a:outerShdw blurRad="50000" dist="50800" dir="7500000" algn="tl">
                      <a:srgbClr val="000000">
                        <a:alpha val="35000"/>
                      </a:srgbClr>
                    </a:outerShdw>
                  </a:effectLst>
                  <a:latin typeface="pencilPete FONT"/>
                  <a:ea typeface="Calibri"/>
                  <a:cs typeface="Times New Roman"/>
                </a:rPr>
                <a:t>Looking Ahead at Simpson</a:t>
              </a:r>
              <a:endParaRPr lang="en-US" sz="1200" dirty="0">
                <a:ea typeface="Calibri"/>
                <a:cs typeface="Times New Roman"/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274609" y="1905000"/>
            <a:ext cx="3687792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3400" y="1828800"/>
            <a:ext cx="32004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A Message from the Teacher</a:t>
            </a:r>
            <a:endParaRPr lang="en-US" sz="1400" dirty="0">
              <a:effectLst/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2137588"/>
            <a:ext cx="3657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Dear Families,</a:t>
            </a:r>
            <a:endParaRPr lang="en-US" sz="1000" dirty="0"/>
          </a:p>
          <a:p>
            <a:r>
              <a:rPr lang="en-US" altLang="zh-CN" sz="1000" dirty="0" smtClean="0"/>
              <a:t>Welcome back for </a:t>
            </a:r>
            <a:r>
              <a:rPr lang="en-US" altLang="zh-CN" sz="1000" dirty="0" smtClean="0"/>
              <a:t>the last</a:t>
            </a:r>
            <a:r>
              <a:rPr lang="en-US" altLang="zh-CN" sz="1000" dirty="0" smtClean="0"/>
              <a:t> week school of 2014! Thanks for all that you have done to support your kids </a:t>
            </a:r>
            <a:r>
              <a:rPr lang="en-US" altLang="zh-CN" sz="1000" dirty="0" smtClean="0"/>
              <a:t>during </a:t>
            </a:r>
            <a:r>
              <a:rPr lang="en-US" altLang="zh-CN" sz="1000" dirty="0" smtClean="0"/>
              <a:t>school. They have done a phenomenal job this year. I am so proud of what they are able to speak, read, write and listen in Chinese. Please click </a:t>
            </a:r>
            <a:r>
              <a:rPr lang="en-US" altLang="zh-CN" sz="1000" dirty="0" smtClean="0">
                <a:hlinkClick r:id="rId4"/>
              </a:rPr>
              <a:t>What do you wear today?</a:t>
            </a:r>
            <a:r>
              <a:rPr lang="en-US" altLang="zh-CN" sz="1000" dirty="0" smtClean="0"/>
              <a:t> </a:t>
            </a:r>
            <a:r>
              <a:rPr lang="en-US" altLang="zh-CN" sz="1000" dirty="0"/>
              <a:t> f</a:t>
            </a:r>
            <a:r>
              <a:rPr lang="en-US" altLang="zh-CN" sz="1000" dirty="0" smtClean="0"/>
              <a:t>or students’ reading the book.</a:t>
            </a:r>
          </a:p>
          <a:p>
            <a:endParaRPr lang="en-US" altLang="zh-CN" sz="1000" dirty="0"/>
          </a:p>
          <a:p>
            <a:r>
              <a:rPr lang="en-US" altLang="zh-CN" sz="1000" dirty="0" smtClean="0"/>
              <a:t>Over the winter break, I will continuously post some videos under the TAB Videos in my </a:t>
            </a:r>
            <a:r>
              <a:rPr lang="en-US" altLang="zh-CN" sz="1000" dirty="0" err="1" smtClean="0"/>
              <a:t>weebly</a:t>
            </a:r>
            <a:r>
              <a:rPr lang="en-US" altLang="zh-CN" sz="1000" dirty="0" smtClean="0"/>
              <a:t> website. You are more than welcome to play some of the videos at home during the break. It will be a good opportunity for our children to keep their language even we have a break. Last but not least, merry Christmas and Happy New Year!</a:t>
            </a:r>
            <a:r>
              <a:rPr lang="en-US" altLang="zh-CN" sz="1000" dirty="0"/>
              <a:t> </a:t>
            </a:r>
            <a:r>
              <a:rPr lang="en-US" altLang="zh-CN" sz="1000" dirty="0" smtClean="0"/>
              <a:t>Please </a:t>
            </a:r>
            <a:r>
              <a:rPr lang="en-US" altLang="zh-CN" sz="1000" dirty="0" smtClean="0"/>
              <a:t>let me know if you have any other questions. </a:t>
            </a:r>
            <a:endParaRPr lang="en-US" altLang="zh-CN" sz="1000" dirty="0"/>
          </a:p>
          <a:p>
            <a:endParaRPr lang="en-US" sz="1000" dirty="0" smtClean="0"/>
          </a:p>
          <a:p>
            <a:r>
              <a:rPr lang="en-US" sz="1000" dirty="0" smtClean="0"/>
              <a:t>   </a:t>
            </a:r>
            <a:r>
              <a:rPr lang="en-US" sz="1000" smtClean="0"/>
              <a:t> </a:t>
            </a:r>
            <a:r>
              <a:rPr lang="en-US" sz="1000" smtClean="0"/>
              <a:t>Z</a:t>
            </a:r>
            <a:r>
              <a:rPr lang="en-US" sz="1000" i="1" smtClean="0">
                <a:latin typeface="HanziPen SC Regular"/>
                <a:cs typeface="HanziPen SC Regular"/>
              </a:rPr>
              <a:t>hongli</a:t>
            </a:r>
            <a:r>
              <a:rPr lang="en-US" sz="1000" i="1" dirty="0" smtClean="0">
                <a:latin typeface="HanziPen SC Regular"/>
                <a:cs typeface="HanziPen SC Regular"/>
              </a:rPr>
              <a:t> </a:t>
            </a:r>
            <a:r>
              <a:rPr lang="en-US" sz="1000" i="1" dirty="0" smtClean="0">
                <a:latin typeface="HanziPen SC Regular"/>
                <a:cs typeface="HanziPen SC Regular"/>
              </a:rPr>
              <a:t>Xu</a:t>
            </a:r>
          </a:p>
          <a:p>
            <a:endParaRPr lang="en-US" sz="1200" dirty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25908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Zhongli</a:t>
            </a:r>
            <a:r>
              <a:rPr lang="en-US" sz="1400" dirty="0" smtClean="0">
                <a:solidFill>
                  <a:schemeClr val="bg1"/>
                </a:solidFill>
              </a:rPr>
              <a:t> Xu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z</a:t>
            </a:r>
            <a:r>
              <a:rPr lang="en-US" sz="1200" dirty="0" smtClean="0">
                <a:solidFill>
                  <a:schemeClr val="bg1"/>
                </a:solidFill>
              </a:rPr>
              <a:t>hongli.xu@cr.k12.de.us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err="1" smtClean="0">
                <a:solidFill>
                  <a:schemeClr val="bg1"/>
                </a:solidFill>
              </a:rPr>
              <a:t>Zhonglixu.weebly.com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9312534">
            <a:off x="3217374" y="5405827"/>
            <a:ext cx="532738" cy="766186"/>
          </a:xfrm>
          <a:prstGeom prst="rect">
            <a:avLst/>
          </a:prstGeom>
        </p:spPr>
      </p:pic>
      <p:sp>
        <p:nvSpPr>
          <p:cNvPr id="24" name="Rounded Rectangle 23"/>
          <p:cNvSpPr/>
          <p:nvPr/>
        </p:nvSpPr>
        <p:spPr>
          <a:xfrm>
            <a:off x="2286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3622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4958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57200" y="6248400"/>
            <a:ext cx="16002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Math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90800" y="6248400"/>
            <a:ext cx="16002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Chinese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800600" y="6248400"/>
            <a:ext cx="16002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Social Studies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67200" y="40386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12</a:t>
            </a:r>
            <a:r>
              <a:rPr lang="en-US" sz="1000" dirty="0" smtClean="0"/>
              <a:t>/16 Gingerbread House PBS Celebration. ( Please make sure you send in your child’s pride bucks if you see any at home. Students need 100 pride bucks to buy tickets)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12/19 Winter Holiday Classroom Party from 2:25 to 3:25pm.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12/22-1/2 School Closed for Winter vacation</a:t>
            </a:r>
            <a:r>
              <a:rPr lang="en-US" sz="1000" dirty="0" smtClean="0"/>
              <a:t>.</a:t>
            </a:r>
          </a:p>
          <a:p>
            <a:pPr>
              <a:buSzPct val="120000"/>
            </a:pPr>
            <a:endParaRPr lang="en-US" sz="1000" dirty="0" smtClean="0"/>
          </a:p>
          <a:p>
            <a:pPr marL="171450" indent="-171450">
              <a:buSzPct val="120000"/>
              <a:buFont typeface="Wingdings" charset="2"/>
              <a:buChar char=""/>
            </a:pPr>
            <a:endParaRPr lang="en-US" sz="10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228600" y="65532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65532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(Student will be able to)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Use different numbers from 0 to 10 to make 10 fluently.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Fluent fill in fact family houses.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Games:</a:t>
            </a:r>
          </a:p>
          <a:p>
            <a:r>
              <a:rPr lang="en-US" altLang="zh-CN" sz="1000" dirty="0">
                <a:hlinkClick r:id="rId6"/>
              </a:rPr>
              <a:t>Make Ten Game;</a:t>
            </a:r>
            <a:endParaRPr lang="en-US" altLang="zh-CN" sz="1000" dirty="0"/>
          </a:p>
          <a:p>
            <a:r>
              <a:rPr lang="en-US" altLang="zh-CN" sz="1000" dirty="0">
                <a:hlinkClick r:id="rId7"/>
              </a:rPr>
              <a:t>Adding Doubles Song 1</a:t>
            </a:r>
            <a:endParaRPr lang="en-US" altLang="zh-CN" sz="1000" dirty="0"/>
          </a:p>
          <a:p>
            <a:r>
              <a:rPr lang="en-US" altLang="zh-CN" sz="1000" dirty="0">
                <a:hlinkClick r:id="rId8"/>
              </a:rPr>
              <a:t>Adding Doubles Song 2;</a:t>
            </a:r>
            <a:endParaRPr lang="en-US" altLang="zh-CN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2362200" y="6553200"/>
            <a:ext cx="2133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(Student will be able to)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Read: What Do You Wear Today?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Start to learn a new Chinese book: If It Is </a:t>
            </a:r>
            <a:r>
              <a:rPr lang="en-US" altLang="zh-CN" sz="1000" dirty="0" smtClean="0"/>
              <a:t>Sunny…</a:t>
            </a: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SUPPORTING LINKS, PLEASE CLICK:</a:t>
            </a:r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>
                <a:hlinkClick r:id="rId9"/>
              </a:rPr>
              <a:t>Flowers and Weather</a:t>
            </a: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>
                <a:hlinkClick r:id="rId10"/>
              </a:rPr>
              <a:t>What Do You Wear Today?</a:t>
            </a: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4495800" y="6573083"/>
            <a:ext cx="21336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altLang="zh-CN" sz="1000" dirty="0" smtClean="0"/>
              <a:t>SWBAT</a:t>
            </a:r>
            <a:r>
              <a:rPr lang="en-US" altLang="zh-CN" sz="1000" dirty="0" smtClean="0"/>
              <a:t>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altLang="zh-CN" sz="1000" dirty="0" smtClean="0"/>
              <a:t>(Student will be able to)</a:t>
            </a: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altLang="zh-CN" sz="1000" dirty="0" smtClean="0"/>
              <a:t>Understand what is schedule.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Get the basic concept of scheduling.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Understand school’s class schedule in Chinese side</a:t>
            </a:r>
            <a:r>
              <a:rPr lang="en-US" sz="1000" dirty="0" smtClean="0"/>
              <a:t>.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Arrange events </a:t>
            </a: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/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/>
          </a:p>
        </p:txBody>
      </p:sp>
      <p:sp>
        <p:nvSpPr>
          <p:cNvPr id="32" name="Rounded Rectangle 31"/>
          <p:cNvSpPr/>
          <p:nvPr/>
        </p:nvSpPr>
        <p:spPr>
          <a:xfrm>
            <a:off x="228600" y="4648200"/>
            <a:ext cx="3810000" cy="15240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381000" y="4648201"/>
            <a:ext cx="3581400" cy="30479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Homework Support in Math and Chinese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" y="4953000"/>
            <a:ext cx="3657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r>
              <a:rPr lang="en-US" sz="1000" dirty="0" smtClean="0"/>
              <a:t>Please click </a:t>
            </a:r>
            <a:r>
              <a:rPr lang="en-US" sz="1000" dirty="0" smtClean="0">
                <a:hlinkClick r:id="rId11"/>
              </a:rPr>
              <a:t>Homework Support</a:t>
            </a:r>
            <a:r>
              <a:rPr lang="en-US" sz="1000" dirty="0" smtClean="0"/>
              <a:t>: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Please finish the math worksheets sent home;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Please finish the Chinese worksheet sent home ( Please make sure your children are writing in the right stroke order)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Please practice the Chinese book: Flowers and Weather (Suggested nights are Tuesday and Thursday)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The flash cards of this book in contained in the video.</a:t>
            </a:r>
          </a:p>
          <a:p>
            <a:pPr>
              <a:buSzPct val="120000"/>
            </a:pPr>
            <a:r>
              <a:rPr lang="en-US" sz="800" dirty="0" smtClean="0"/>
              <a:t>    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38200" y="0"/>
            <a:ext cx="2696621" cy="167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48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17875</TotalTime>
  <Words>445</Words>
  <Application>Microsoft Macintosh PowerPoint</Application>
  <PresentationFormat>On-screen Show (4:3)</PresentationFormat>
  <Paragraphs>75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Galewski</dc:creator>
  <cp:lastModifiedBy>zl xu</cp:lastModifiedBy>
  <cp:revision>147</cp:revision>
  <cp:lastPrinted>2014-09-10T17:41:48Z</cp:lastPrinted>
  <dcterms:created xsi:type="dcterms:W3CDTF">2012-09-29T15:12:52Z</dcterms:created>
  <dcterms:modified xsi:type="dcterms:W3CDTF">2014-12-15T13:12:33Z</dcterms:modified>
</cp:coreProperties>
</file>