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C4681"/>
    <a:srgbClr val="2A8C96"/>
    <a:srgbClr val="F05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>
        <p:scale>
          <a:sx n="134" d="100"/>
          <a:sy n="134" d="100"/>
        </p:scale>
        <p:origin x="-120" y="15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1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4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4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7FA9-519A-48C9-B9D9-8ECC260A55AA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zhonglixu.weebly.com" TargetMode="External"/><Relationship Id="rId5" Type="http://schemas.openxmlformats.org/officeDocument/2006/relationships/image" Target="../media/image4.png"/><Relationship Id="rId6" Type="http://schemas.openxmlformats.org/officeDocument/2006/relationships/hyperlink" Target="http://zhonglixu.weebly.com/chinese-literacy-supporting-materials/little-red-hen" TargetMode="External"/><Relationship Id="rId7" Type="http://schemas.openxmlformats.org/officeDocument/2006/relationships/hyperlink" Target="http://zhonglixu.weebly.com/chinese-literacy-supporting-materials/flowers-and-weather" TargetMode="External"/><Relationship Id="rId8" Type="http://schemas.openxmlformats.org/officeDocument/2006/relationships/hyperlink" Target="http://zhonglixu.weebly.com/chinese-literacy-supporting-materials/what-do-you-wear-today" TargetMode="External"/><Relationship Id="rId9" Type="http://schemas.openxmlformats.org/officeDocument/2006/relationships/hyperlink" Target="http://zhonglixu.weebly.com/homework-support/" TargetMode="External"/><Relationship Id="rId10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57200" y="228600"/>
            <a:ext cx="6324600" cy="1752600"/>
            <a:chOff x="228600" y="381000"/>
            <a:chExt cx="5410200" cy="1600200"/>
          </a:xfrm>
        </p:grpSpPr>
        <p:sp>
          <p:nvSpPr>
            <p:cNvPr id="5" name="Rounded Rectangle 4"/>
            <p:cNvSpPr/>
            <p:nvPr/>
          </p:nvSpPr>
          <p:spPr>
            <a:xfrm>
              <a:off x="228600" y="381000"/>
              <a:ext cx="5257800" cy="1371600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9800" y="533400"/>
              <a:ext cx="3429000" cy="1447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Ms. </a:t>
              </a:r>
              <a:r>
                <a:rPr lang="en-US" altLang="zh-CN" sz="2200" b="1" dirty="0" err="1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Xu’s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1</a:t>
              </a:r>
              <a:r>
                <a:rPr lang="en-US" altLang="zh-CN" sz="2200" b="1" baseline="30000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st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Grade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18th 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Week Update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zh-CN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（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1/5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-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1/9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)</a:t>
              </a:r>
              <a:endParaRPr lang="en-US" sz="2200" b="1" dirty="0" smtClean="0">
                <a:solidFill>
                  <a:srgbClr val="000000"/>
                </a:solidFill>
                <a:latin typeface="Comic Sans MS"/>
                <a:ea typeface="HelloQueenie" pitchFamily="2" charset="0"/>
                <a:cs typeface="Comic Sans MS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dirty="0">
                <a:solidFill>
                  <a:srgbClr val="000000"/>
                </a:solidFill>
                <a:effectLst/>
                <a:latin typeface="Harrington"/>
                <a:ea typeface="HelloQueenie" pitchFamily="2" charset="0"/>
                <a:cs typeface="Harrington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828800"/>
            <a:ext cx="2362200" cy="18288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4191000" y="3733800"/>
            <a:ext cx="2286000" cy="2362199"/>
            <a:chOff x="3362833" y="6179673"/>
            <a:chExt cx="3579494" cy="2137561"/>
          </a:xfrm>
        </p:grpSpPr>
        <p:sp>
          <p:nvSpPr>
            <p:cNvPr id="8" name="Rounded Rectangle 7"/>
            <p:cNvSpPr/>
            <p:nvPr/>
          </p:nvSpPr>
          <p:spPr>
            <a:xfrm>
              <a:off x="3362833" y="6179674"/>
              <a:ext cx="3579494" cy="2137560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482149" y="6179673"/>
              <a:ext cx="3460178" cy="304799"/>
            </a:xfrm>
            <a:prstGeom prst="roundRect">
              <a:avLst/>
            </a:prstGeom>
            <a:solidFill>
              <a:srgbClr val="558ED5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 b="1" dirty="0" smtClean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9BBB59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latin typeface="pencilPete FONT"/>
                  <a:ea typeface="Calibri"/>
                  <a:cs typeface="Times New Roman"/>
                </a:rPr>
                <a:t>Looking Ahead at Simpson</a:t>
              </a:r>
              <a:endParaRPr lang="en-US" sz="1200" dirty="0">
                <a:ea typeface="Calibri"/>
                <a:cs typeface="Times New Roman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274609" y="1905000"/>
            <a:ext cx="3687792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" y="1828800"/>
            <a:ext cx="3200400" cy="304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A Message from the Teacher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137588"/>
            <a:ext cx="3657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Dear Families,</a:t>
            </a:r>
            <a:endParaRPr lang="en-US" sz="1000" dirty="0"/>
          </a:p>
          <a:p>
            <a:r>
              <a:rPr lang="en-US" altLang="zh-CN" sz="1000" dirty="0" smtClean="0"/>
              <a:t>Welcome back </a:t>
            </a:r>
            <a:r>
              <a:rPr lang="en-US" altLang="zh-CN" sz="1000" dirty="0" smtClean="0"/>
              <a:t>from the winter break.  Happy New Year! Hope you all had a wonderful vacation with your children and family. We are working towards a more productive learning experience in the spring. Once again, thanks for the continuous support for the program. For picture updates during last week of school, please click </a:t>
            </a:r>
            <a:r>
              <a:rPr lang="en-US" altLang="zh-CN" sz="1000" dirty="0" smtClean="0">
                <a:hlinkClick r:id="rId4" action="ppaction://hlinkfile"/>
              </a:rPr>
              <a:t>here</a:t>
            </a:r>
            <a:r>
              <a:rPr lang="en-US" altLang="zh-CN" sz="1000" dirty="0" smtClean="0"/>
              <a:t>.</a:t>
            </a:r>
          </a:p>
          <a:p>
            <a:endParaRPr lang="en-US" altLang="zh-CN" sz="1000" dirty="0"/>
          </a:p>
          <a:p>
            <a:r>
              <a:rPr lang="en-US" altLang="zh-CN" sz="1000" dirty="0" smtClean="0"/>
              <a:t>This week, we will focus on reviewing Chinese books that we have learned in last semester. Students will be exposed to different books that we worked on last year. Meanwhile, </a:t>
            </a:r>
            <a:r>
              <a:rPr lang="en-US" altLang="zh-CN" sz="1000" dirty="0"/>
              <a:t>w</a:t>
            </a:r>
            <a:r>
              <a:rPr lang="en-US" altLang="zh-CN" sz="1000" dirty="0" smtClean="0"/>
              <a:t>e will start learning time in math and solids and liquids unit in science. </a:t>
            </a:r>
            <a:r>
              <a:rPr lang="en-US" altLang="zh-CN" sz="1000" dirty="0" smtClean="0"/>
              <a:t>Both units are fun and with lots of hands-on experiment. Students will enjoy both units. Let me know if you have any other questions.</a:t>
            </a:r>
            <a:endParaRPr lang="en-US" altLang="zh-CN" sz="1000" dirty="0"/>
          </a:p>
          <a:p>
            <a:r>
              <a:rPr lang="en-US" sz="1000" dirty="0"/>
              <a:t> </a:t>
            </a:r>
            <a:r>
              <a:rPr lang="en-US" sz="1000" dirty="0"/>
              <a:t> </a:t>
            </a:r>
            <a:r>
              <a:rPr lang="en-US" sz="1000" dirty="0" smtClean="0"/>
              <a:t>  </a:t>
            </a:r>
            <a:r>
              <a:rPr lang="en-US" sz="1000" dirty="0" err="1" smtClean="0"/>
              <a:t>Z</a:t>
            </a:r>
            <a:r>
              <a:rPr lang="en-US" sz="1000" i="1" dirty="0" err="1" smtClean="0">
                <a:latin typeface="HanziPen SC Regular"/>
                <a:cs typeface="HanziPen SC Regular"/>
              </a:rPr>
              <a:t>hongli</a:t>
            </a:r>
            <a:r>
              <a:rPr lang="en-US" sz="1000" i="1" dirty="0" smtClean="0">
                <a:latin typeface="HanziPen SC Regular"/>
                <a:cs typeface="HanziPen SC Regular"/>
              </a:rPr>
              <a:t> Xu</a:t>
            </a:r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590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Zhongli</a:t>
            </a:r>
            <a:r>
              <a:rPr lang="en-US" sz="1400" dirty="0" smtClean="0">
                <a:solidFill>
                  <a:schemeClr val="bg1"/>
                </a:solidFill>
              </a:rPr>
              <a:t> Xu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z</a:t>
            </a:r>
            <a:r>
              <a:rPr lang="en-US" sz="1200" dirty="0" smtClean="0">
                <a:solidFill>
                  <a:schemeClr val="bg1"/>
                </a:solidFill>
              </a:rPr>
              <a:t>hongli.xu@cr.k12.de.us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Zhonglixu.weebly.com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312534">
            <a:off x="3217374" y="5405827"/>
            <a:ext cx="532738" cy="766186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2286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4958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57200" y="6248400"/>
            <a:ext cx="1600200" cy="304800"/>
          </a:xfrm>
          <a:prstGeom prst="round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Math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90800" y="6248400"/>
            <a:ext cx="1600200" cy="304800"/>
          </a:xfrm>
          <a:prstGeom prst="round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00600" y="6248400"/>
            <a:ext cx="1600200" cy="304800"/>
          </a:xfrm>
          <a:prstGeom prst="round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Science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200" y="40386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120000"/>
              <a:buFont typeface="Wingdings" charset="2"/>
              <a:buChar char=""/>
            </a:pPr>
            <a:r>
              <a:rPr lang="zh-CN" altLang="zh-CN" sz="1000" dirty="0" smtClean="0"/>
              <a:t>1</a:t>
            </a:r>
            <a:r>
              <a:rPr lang="en-US" altLang="zh-CN" sz="1000" dirty="0" smtClean="0"/>
              <a:t>/14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Parent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Night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for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Chinese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Immersion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(on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Literacy)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6:00PM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zh-CN" altLang="zh-CN" sz="1000" dirty="0" smtClean="0"/>
              <a:t>1</a:t>
            </a:r>
            <a:r>
              <a:rPr lang="en-US" altLang="zh-CN" sz="1000" dirty="0" smtClean="0"/>
              <a:t>/19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School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Closed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for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Martin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Luther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King</a:t>
            </a:r>
            <a:r>
              <a:rPr lang="zh-CN" altLang="en-US" sz="1000" dirty="0" smtClean="0"/>
              <a:t> </a:t>
            </a:r>
            <a:r>
              <a:rPr lang="en-US" altLang="zh-CN" sz="1000" dirty="0" err="1" smtClean="0"/>
              <a:t>Jr’s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Birthday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zh-CN" altLang="zh-CN" sz="1000" dirty="0" smtClean="0"/>
              <a:t>1</a:t>
            </a:r>
            <a:r>
              <a:rPr lang="en-US" altLang="zh-CN" sz="1000" dirty="0" smtClean="0"/>
              <a:t>/23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2</a:t>
            </a:r>
            <a:r>
              <a:rPr lang="en-US" altLang="zh-CN" sz="1000" baseline="30000" dirty="0" smtClean="0"/>
              <a:t>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Marking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Period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Ends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zh-CN" altLang="zh-CN" sz="1000" dirty="0" smtClean="0"/>
              <a:t>1</a:t>
            </a:r>
            <a:r>
              <a:rPr lang="en-US" altLang="zh-CN" sz="1000" dirty="0" smtClean="0"/>
              <a:t>/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23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Abbreviated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Day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zh-CN" altLang="zh-CN" sz="1000" dirty="0" smtClean="0"/>
              <a:t>1</a:t>
            </a:r>
            <a:r>
              <a:rPr lang="en-US" altLang="zh-CN" sz="1000" dirty="0" smtClean="0"/>
              <a:t>/26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School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Closed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for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Teacher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In-Service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Day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altLang="zh-CN" sz="1000" dirty="0" smtClean="0"/>
              <a:t>1/28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Family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Game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Night</a:t>
            </a:r>
            <a:r>
              <a:rPr lang="zh-CN" altLang="en-US" sz="1000" dirty="0" smtClean="0"/>
              <a:t>  </a:t>
            </a:r>
            <a:r>
              <a:rPr lang="en-US" altLang="zh-CN" sz="1000" dirty="0" smtClean="0"/>
              <a:t>6:00PM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to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8:00PM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zh-CN" altLang="zh-CN" sz="1000" dirty="0" smtClean="0"/>
              <a:t>2</a:t>
            </a:r>
            <a:r>
              <a:rPr lang="en-US" altLang="zh-CN" sz="1000" dirty="0" smtClean="0"/>
              <a:t>/5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Box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Top</a:t>
            </a:r>
            <a:r>
              <a:rPr lang="zh-CN" altLang="en-US" sz="1000" dirty="0"/>
              <a:t> </a:t>
            </a:r>
            <a:r>
              <a:rPr lang="en-US" altLang="zh-CN" sz="1000" dirty="0" smtClean="0"/>
              <a:t>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Label</a:t>
            </a:r>
            <a:r>
              <a:rPr lang="zh-CN" altLang="en-US" sz="1000" dirty="0" smtClean="0"/>
              <a:t> </a:t>
            </a:r>
            <a:r>
              <a:rPr lang="en-US" altLang="zh-CN" sz="1000" smtClean="0"/>
              <a:t>Collection</a:t>
            </a: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28600" y="6553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6553200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Recognize analog </a:t>
            </a:r>
            <a:r>
              <a:rPr lang="en-US" altLang="zh-CN" sz="1000" dirty="0" smtClean="0"/>
              <a:t>clock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digital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clock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Tell time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by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hour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Tell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the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hour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hand,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minute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second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on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analog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clock.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Vocabulary</a:t>
            </a:r>
            <a:r>
              <a:rPr lang="en-US" altLang="zh-CN" sz="1000" dirty="0" smtClean="0"/>
              <a:t>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altLang="zh-CN" sz="1000" dirty="0" smtClean="0"/>
              <a:t>Clock;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hour;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minute;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second;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analog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clock;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digital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clock;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face;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hand;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AM;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PM;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before;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after;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during;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events;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o’clock.</a:t>
            </a:r>
            <a:endParaRPr lang="en-US" altLang="zh-CN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362200" y="6553200"/>
            <a:ext cx="2133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Read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the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books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that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have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been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learnt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last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year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Read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write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high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frequency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vocabulary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from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last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year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Give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short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speech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on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weather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clothing.</a:t>
            </a:r>
            <a:endParaRPr lang="en-US" altLang="zh-CN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SUPPORTING LINKS, PLEASE CLICK: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altLang="zh-CN" sz="1000" dirty="0" smtClean="0">
                <a:hlinkClick r:id="rId6"/>
              </a:rPr>
              <a:t>Little</a:t>
            </a:r>
            <a:r>
              <a:rPr lang="zh-CN" altLang="en-US" sz="1000" dirty="0" smtClean="0">
                <a:hlinkClick r:id="rId6"/>
              </a:rPr>
              <a:t> </a:t>
            </a:r>
            <a:r>
              <a:rPr lang="en-US" altLang="zh-CN" sz="1000" dirty="0" smtClean="0">
                <a:hlinkClick r:id="rId6"/>
              </a:rPr>
              <a:t>Red</a:t>
            </a:r>
            <a:r>
              <a:rPr lang="zh-CN" altLang="en-US" sz="1000" dirty="0" smtClean="0">
                <a:hlinkClick r:id="rId6"/>
              </a:rPr>
              <a:t> </a:t>
            </a:r>
            <a:r>
              <a:rPr lang="en-US" altLang="zh-CN" sz="1000" dirty="0" smtClean="0">
                <a:hlinkClick r:id="rId6"/>
              </a:rPr>
              <a:t>Hen</a:t>
            </a:r>
            <a:endParaRPr lang="en-US" altLang="zh-CN" sz="1000" dirty="0" smtClean="0">
              <a:hlinkClick r:id="rId7"/>
            </a:endParaRPr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>
                <a:hlinkClick r:id="rId7"/>
              </a:rPr>
              <a:t>Flowers </a:t>
            </a:r>
            <a:r>
              <a:rPr lang="en-US" sz="1000" dirty="0" smtClean="0">
                <a:hlinkClick r:id="rId7"/>
              </a:rPr>
              <a:t>and Weather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>
                <a:hlinkClick r:id="rId8"/>
              </a:rPr>
              <a:t>What Do You Wear Today?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6573083"/>
            <a:ext cx="2133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altLang="zh-CN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altLang="zh-CN" sz="1000" dirty="0" smtClean="0"/>
              <a:t>(Student will be able to)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altLang="zh-CN" sz="1000" dirty="0" smtClean="0"/>
              <a:t>Understand what is </a:t>
            </a:r>
            <a:r>
              <a:rPr lang="en-US" altLang="zh-CN" sz="1000" dirty="0" smtClean="0"/>
              <a:t>solids</a:t>
            </a:r>
            <a:endParaRPr lang="en-US" altLang="zh-CN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Understand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the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properties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of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solids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Compare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two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solids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with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their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shape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color.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r>
              <a:rPr lang="en-US" altLang="zh-CN" sz="1000" dirty="0" smtClean="0"/>
              <a:t>Vocabulary: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Solids</a:t>
            </a:r>
            <a:r>
              <a:rPr lang="zh-CN" altLang="zh-CN" sz="1000" dirty="0" smtClean="0"/>
              <a:t>;</a:t>
            </a:r>
            <a:r>
              <a:rPr lang="en-US" altLang="zh-CN" sz="1000" dirty="0" smtClean="0"/>
              <a:t>liquids;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shape;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color;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roll;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stack;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float;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sink;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magnetic;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non-magnetic;</a:t>
            </a:r>
            <a:r>
              <a:rPr lang="zh-CN" altLang="en-US" sz="1000" dirty="0" smtClean="0"/>
              <a:t> </a:t>
            </a: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2" name="Rounded Rectangle 31"/>
          <p:cNvSpPr/>
          <p:nvPr/>
        </p:nvSpPr>
        <p:spPr>
          <a:xfrm>
            <a:off x="228600" y="4648200"/>
            <a:ext cx="3810000" cy="15240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81000" y="4648201"/>
            <a:ext cx="3581400" cy="304799"/>
          </a:xfrm>
          <a:prstGeom prst="round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Homework Support in Math and 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4953000"/>
            <a:ext cx="3657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en-US" sz="1000" dirty="0" smtClean="0"/>
              <a:t>Please click </a:t>
            </a:r>
            <a:r>
              <a:rPr lang="en-US" sz="1000" dirty="0" smtClean="0">
                <a:hlinkClick r:id="rId9"/>
              </a:rPr>
              <a:t>Homework Support</a:t>
            </a:r>
            <a:r>
              <a:rPr lang="en-US" sz="1000" dirty="0" smtClean="0"/>
              <a:t>: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finish the math worksheets sent home;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finish the Chinese worksheet sent home ( Please make sure your children are writing in the right stroke order)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We don’t have any new books sent home this week; our main goal for this week is to review Chinese books we have learned.</a:t>
            </a:r>
            <a:endParaRPr lang="en-US" sz="1000" dirty="0" smtClean="0"/>
          </a:p>
          <a:p>
            <a:pPr>
              <a:buSzPct val="120000"/>
            </a:pPr>
            <a:r>
              <a:rPr lang="en-US" sz="800" dirty="0" smtClean="0"/>
              <a:t> 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3400" y="304800"/>
            <a:ext cx="304941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4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18411</TotalTime>
  <Words>493</Words>
  <Application>Microsoft Macintosh PowerPoint</Application>
  <PresentationFormat>On-screen Show (4:3)</PresentationFormat>
  <Paragraphs>78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Galewski</dc:creator>
  <cp:lastModifiedBy>zl xu</cp:lastModifiedBy>
  <cp:revision>158</cp:revision>
  <cp:lastPrinted>2014-09-10T17:41:48Z</cp:lastPrinted>
  <dcterms:created xsi:type="dcterms:W3CDTF">2012-09-29T15:12:52Z</dcterms:created>
  <dcterms:modified xsi:type="dcterms:W3CDTF">2015-01-05T00:18:10Z</dcterms:modified>
</cp:coreProperties>
</file>