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EC4681"/>
    <a:srgbClr val="2A8C96"/>
    <a:srgbClr val="F052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81" autoAdjust="0"/>
  </p:normalViewPr>
  <p:slideViewPr>
    <p:cSldViewPr>
      <p:cViewPr>
        <p:scale>
          <a:sx n="134" d="100"/>
          <a:sy n="134" d="100"/>
        </p:scale>
        <p:origin x="-1032" y="3184"/>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B37FA9-519A-48C9-B9D9-8ECC260A55AA}" type="datetimeFigureOut">
              <a:rPr lang="en-US" smtClean="0"/>
              <a:t>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2232497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B37FA9-519A-48C9-B9D9-8ECC260A55AA}" type="datetimeFigureOut">
              <a:rPr lang="en-US" smtClean="0"/>
              <a:t>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3462712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B37FA9-519A-48C9-B9D9-8ECC260A55AA}" type="datetimeFigureOut">
              <a:rPr lang="en-US" smtClean="0"/>
              <a:t>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305858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B37FA9-519A-48C9-B9D9-8ECC260A55AA}" type="datetimeFigureOut">
              <a:rPr lang="en-US" smtClean="0"/>
              <a:t>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3670618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B37FA9-519A-48C9-B9D9-8ECC260A55AA}" type="datetimeFigureOut">
              <a:rPr lang="en-US" smtClean="0"/>
              <a:t>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3072987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B37FA9-519A-48C9-B9D9-8ECC260A55AA}" type="datetimeFigureOut">
              <a:rPr lang="en-US" smtClean="0"/>
              <a:t>1/19/15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2745147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B37FA9-519A-48C9-B9D9-8ECC260A55AA}" type="datetimeFigureOut">
              <a:rPr lang="en-US" smtClean="0"/>
              <a:t>1/19/15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2409754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B37FA9-519A-48C9-B9D9-8ECC260A55AA}" type="datetimeFigureOut">
              <a:rPr lang="en-US" smtClean="0"/>
              <a:t>1/19/15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2492350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B37FA9-519A-48C9-B9D9-8ECC260A55AA}" type="datetimeFigureOut">
              <a:rPr lang="en-US" smtClean="0"/>
              <a:t>1/19/15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2486914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B37FA9-519A-48C9-B9D9-8ECC260A55AA}" type="datetimeFigureOut">
              <a:rPr lang="en-US" smtClean="0"/>
              <a:t>1/19/15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1473040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B37FA9-519A-48C9-B9D9-8ECC260A55AA}" type="datetimeFigureOut">
              <a:rPr lang="en-US" smtClean="0"/>
              <a:t>1/19/15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30213157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gi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1B37FA9-519A-48C9-B9D9-8ECC260A55AA}" type="datetimeFigureOut">
              <a:rPr lang="en-US" smtClean="0"/>
              <a:t>1/19/15</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AD5B898-7BBE-4D6E-96F9-444CC7742E53}" type="slidenum">
              <a:rPr lang="en-US" smtClean="0"/>
              <a:t>‹#›</a:t>
            </a:fld>
            <a:endParaRPr lang="en-US"/>
          </a:p>
        </p:txBody>
      </p:sp>
    </p:spTree>
    <p:extLst>
      <p:ext uri="{BB962C8B-B14F-4D97-AF65-F5344CB8AC3E}">
        <p14:creationId xmlns:p14="http://schemas.microsoft.com/office/powerpoint/2010/main" val="3014915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hyperlink" Target="http://zhonglixu.weebly.com/videos/students-reading-if-it-is-sunny" TargetMode="External"/><Relationship Id="rId12"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2.gif"/><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hyperlink" Target="http://zhonglixu.weebly.com/math-curriculum-and-goals/unit-3-home-connection-letter" TargetMode="External"/><Relationship Id="rId6" Type="http://schemas.openxmlformats.org/officeDocument/2006/relationships/hyperlink" Target="http://xuele.moe.edu.sg/xuele/slot/u107/index1.html" TargetMode="External"/><Relationship Id="rId7" Type="http://schemas.openxmlformats.org/officeDocument/2006/relationships/hyperlink" Target="http://zhonglixu.weebly.com/chinese-literacy-supporting-materials/direction-for-singapore-chinese" TargetMode="External"/><Relationship Id="rId8" Type="http://schemas.openxmlformats.org/officeDocument/2006/relationships/hyperlink" Target="http://zhonglixu.weebly.com/solids-and-liquids" TargetMode="External"/><Relationship Id="rId9" Type="http://schemas.openxmlformats.org/officeDocument/2006/relationships/hyperlink" Target="http://zhonglixu.weebly.com/homework-support/" TargetMode="External"/><Relationship Id="rId10" Type="http://schemas.openxmlformats.org/officeDocument/2006/relationships/hyperlink" Target="http://zhonglixu.weebly.com/chinese-literacy-supporting-materials/if-it-is-sunn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grpSp>
        <p:nvGrpSpPr>
          <p:cNvPr id="14" name="Group 13"/>
          <p:cNvGrpSpPr/>
          <p:nvPr/>
        </p:nvGrpSpPr>
        <p:grpSpPr>
          <a:xfrm>
            <a:off x="457200" y="228600"/>
            <a:ext cx="6324600" cy="1752600"/>
            <a:chOff x="228600" y="381000"/>
            <a:chExt cx="5410200" cy="1600200"/>
          </a:xfrm>
        </p:grpSpPr>
        <p:sp>
          <p:nvSpPr>
            <p:cNvPr id="5" name="Rounded Rectangle 4"/>
            <p:cNvSpPr/>
            <p:nvPr/>
          </p:nvSpPr>
          <p:spPr>
            <a:xfrm>
              <a:off x="228600" y="381000"/>
              <a:ext cx="5257800" cy="1371600"/>
            </a:xfrm>
            <a:prstGeom prst="roundRect">
              <a:avLst/>
            </a:prstGeom>
            <a:solidFill>
              <a:schemeClr val="bg1"/>
            </a:solidFill>
            <a:ln w="889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endParaRPr lang="en-US" sz="1100">
                <a:effectLst/>
                <a:ea typeface="Calibri"/>
                <a:cs typeface="Times New Roman"/>
              </a:endParaRPr>
            </a:p>
          </p:txBody>
        </p:sp>
        <p:sp>
          <p:nvSpPr>
            <p:cNvPr id="6" name="Rectangle 5"/>
            <p:cNvSpPr/>
            <p:nvPr/>
          </p:nvSpPr>
          <p:spPr>
            <a:xfrm>
              <a:off x="2209800" y="533400"/>
              <a:ext cx="34290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altLang="zh-CN" sz="2200" b="1" dirty="0" smtClean="0">
                  <a:solidFill>
                    <a:srgbClr val="000000"/>
                  </a:solidFill>
                  <a:latin typeface="Comic Sans MS"/>
                  <a:ea typeface="HelloQueenie" pitchFamily="2" charset="0"/>
                  <a:cs typeface="Comic Sans MS"/>
                </a:rPr>
                <a:t>Ms. </a:t>
              </a:r>
              <a:r>
                <a:rPr lang="en-US" altLang="zh-CN" sz="2200" b="1" dirty="0" err="1" smtClean="0">
                  <a:solidFill>
                    <a:srgbClr val="000000"/>
                  </a:solidFill>
                  <a:latin typeface="Comic Sans MS"/>
                  <a:ea typeface="HelloQueenie" pitchFamily="2" charset="0"/>
                  <a:cs typeface="Comic Sans MS"/>
                </a:rPr>
                <a:t>Xu’s</a:t>
              </a:r>
              <a:r>
                <a:rPr lang="en-US" altLang="zh-CN" sz="2200" b="1" dirty="0" smtClean="0">
                  <a:solidFill>
                    <a:srgbClr val="000000"/>
                  </a:solidFill>
                  <a:latin typeface="Comic Sans MS"/>
                  <a:ea typeface="HelloQueenie" pitchFamily="2" charset="0"/>
                  <a:cs typeface="Comic Sans MS"/>
                </a:rPr>
                <a:t> 1</a:t>
              </a:r>
              <a:r>
                <a:rPr lang="en-US" altLang="zh-CN" sz="2200" b="1" baseline="30000" dirty="0" smtClean="0">
                  <a:solidFill>
                    <a:srgbClr val="000000"/>
                  </a:solidFill>
                  <a:latin typeface="Comic Sans MS"/>
                  <a:ea typeface="HelloQueenie" pitchFamily="2" charset="0"/>
                  <a:cs typeface="Comic Sans MS"/>
                </a:rPr>
                <a:t>st</a:t>
              </a:r>
              <a:r>
                <a:rPr lang="en-US" altLang="zh-CN" sz="2200" b="1" dirty="0" smtClean="0">
                  <a:solidFill>
                    <a:srgbClr val="000000"/>
                  </a:solidFill>
                  <a:latin typeface="Comic Sans MS"/>
                  <a:ea typeface="HelloQueenie" pitchFamily="2" charset="0"/>
                  <a:cs typeface="Comic Sans MS"/>
                </a:rPr>
                <a:t> Grade </a:t>
              </a:r>
            </a:p>
            <a:p>
              <a:pPr marL="0" marR="0" algn="ctr">
                <a:lnSpc>
                  <a:spcPct val="115000"/>
                </a:lnSpc>
                <a:spcBef>
                  <a:spcPts val="0"/>
                </a:spcBef>
                <a:spcAft>
                  <a:spcPts val="1000"/>
                </a:spcAft>
              </a:pPr>
              <a:r>
                <a:rPr lang="en-US" altLang="zh-CN" sz="2200" b="1" dirty="0" smtClean="0">
                  <a:solidFill>
                    <a:srgbClr val="000000"/>
                  </a:solidFill>
                  <a:latin typeface="Comic Sans MS"/>
                  <a:ea typeface="HelloQueenie" pitchFamily="2" charset="0"/>
                  <a:cs typeface="Comic Sans MS"/>
                </a:rPr>
                <a:t>20</a:t>
              </a:r>
              <a:r>
                <a:rPr lang="en-US" altLang="zh-CN" sz="2200" b="1" dirty="0" smtClean="0">
                  <a:solidFill>
                    <a:srgbClr val="000000"/>
                  </a:solidFill>
                  <a:latin typeface="Comic Sans MS"/>
                  <a:ea typeface="HelloQueenie" pitchFamily="2" charset="0"/>
                  <a:cs typeface="Comic Sans MS"/>
                </a:rPr>
                <a:t>th </a:t>
              </a:r>
              <a:r>
                <a:rPr lang="en-US" altLang="zh-CN" sz="2200" b="1" dirty="0" smtClean="0">
                  <a:solidFill>
                    <a:srgbClr val="000000"/>
                  </a:solidFill>
                  <a:latin typeface="Comic Sans MS"/>
                  <a:ea typeface="HelloQueenie" pitchFamily="2" charset="0"/>
                  <a:cs typeface="Comic Sans MS"/>
                </a:rPr>
                <a:t>Week Update</a:t>
              </a:r>
            </a:p>
            <a:p>
              <a:pPr marL="0" marR="0" algn="ctr">
                <a:lnSpc>
                  <a:spcPct val="115000"/>
                </a:lnSpc>
                <a:spcBef>
                  <a:spcPts val="0"/>
                </a:spcBef>
                <a:spcAft>
                  <a:spcPts val="1000"/>
                </a:spcAft>
              </a:pPr>
              <a:r>
                <a:rPr lang="zh-CN" altLang="zh-CN" sz="2200" b="1" dirty="0" smtClean="0">
                  <a:solidFill>
                    <a:srgbClr val="000000"/>
                  </a:solidFill>
                  <a:latin typeface="Comic Sans MS"/>
                  <a:ea typeface="HelloQueenie" pitchFamily="2" charset="0"/>
                  <a:cs typeface="Comic Sans MS"/>
                </a:rPr>
                <a:t>（</a:t>
              </a:r>
              <a:r>
                <a:rPr lang="en-US" altLang="zh-CN" sz="2200" b="1" dirty="0" smtClean="0">
                  <a:solidFill>
                    <a:srgbClr val="000000"/>
                  </a:solidFill>
                  <a:latin typeface="Comic Sans MS"/>
                  <a:ea typeface="HelloQueenie" pitchFamily="2" charset="0"/>
                  <a:cs typeface="Comic Sans MS"/>
                </a:rPr>
                <a:t>1</a:t>
              </a:r>
              <a:r>
                <a:rPr lang="en-US" altLang="zh-CN" sz="2200" b="1" dirty="0" smtClean="0">
                  <a:solidFill>
                    <a:srgbClr val="000000"/>
                  </a:solidFill>
                  <a:latin typeface="Comic Sans MS"/>
                  <a:ea typeface="HelloQueenie" pitchFamily="2" charset="0"/>
                  <a:cs typeface="Comic Sans MS"/>
                </a:rPr>
                <a:t>/</a:t>
              </a:r>
              <a:r>
                <a:rPr lang="en-US" altLang="zh-CN" sz="2200" b="1" dirty="0" smtClean="0">
                  <a:solidFill>
                    <a:srgbClr val="000000"/>
                  </a:solidFill>
                  <a:latin typeface="Comic Sans MS"/>
                  <a:ea typeface="HelloQueenie" pitchFamily="2" charset="0"/>
                  <a:cs typeface="Comic Sans MS"/>
                </a:rPr>
                <a:t>20</a:t>
              </a:r>
              <a:r>
                <a:rPr lang="en-US" altLang="zh-CN" sz="2200" b="1" dirty="0" smtClean="0">
                  <a:solidFill>
                    <a:srgbClr val="000000"/>
                  </a:solidFill>
                  <a:latin typeface="Comic Sans MS"/>
                  <a:ea typeface="HelloQueenie" pitchFamily="2" charset="0"/>
                  <a:cs typeface="Comic Sans MS"/>
                </a:rPr>
                <a:t>-</a:t>
              </a:r>
              <a:r>
                <a:rPr lang="en-US" altLang="zh-CN" sz="2200" b="1" dirty="0" smtClean="0">
                  <a:solidFill>
                    <a:srgbClr val="000000"/>
                  </a:solidFill>
                  <a:latin typeface="Comic Sans MS"/>
                  <a:ea typeface="HelloQueenie" pitchFamily="2" charset="0"/>
                  <a:cs typeface="Comic Sans MS"/>
                </a:rPr>
                <a:t>1</a:t>
              </a:r>
              <a:r>
                <a:rPr lang="en-US" altLang="zh-CN" sz="2200" b="1" dirty="0" smtClean="0">
                  <a:solidFill>
                    <a:srgbClr val="000000"/>
                  </a:solidFill>
                  <a:latin typeface="Comic Sans MS"/>
                  <a:ea typeface="HelloQueenie" pitchFamily="2" charset="0"/>
                  <a:cs typeface="Comic Sans MS"/>
                </a:rPr>
                <a:t>/</a:t>
              </a:r>
              <a:r>
                <a:rPr lang="en-US" altLang="zh-CN" sz="2200" b="1" dirty="0" smtClean="0">
                  <a:solidFill>
                    <a:srgbClr val="000000"/>
                  </a:solidFill>
                  <a:latin typeface="Comic Sans MS"/>
                  <a:ea typeface="HelloQueenie" pitchFamily="2" charset="0"/>
                  <a:cs typeface="Comic Sans MS"/>
                </a:rPr>
                <a:t>23</a:t>
              </a:r>
              <a:r>
                <a:rPr lang="en-US" altLang="zh-CN" sz="2200" b="1" dirty="0" smtClean="0">
                  <a:solidFill>
                    <a:srgbClr val="000000"/>
                  </a:solidFill>
                  <a:latin typeface="Comic Sans MS"/>
                  <a:ea typeface="HelloQueenie" pitchFamily="2" charset="0"/>
                  <a:cs typeface="Comic Sans MS"/>
                </a:rPr>
                <a:t>)</a:t>
              </a:r>
              <a:endParaRPr lang="en-US" sz="2200" b="1" dirty="0" smtClean="0">
                <a:solidFill>
                  <a:srgbClr val="000000"/>
                </a:solidFill>
                <a:latin typeface="Comic Sans MS"/>
                <a:ea typeface="HelloQueenie" pitchFamily="2" charset="0"/>
                <a:cs typeface="Comic Sans MS"/>
              </a:endParaRPr>
            </a:p>
            <a:p>
              <a:pPr marL="0" marR="0" algn="ctr">
                <a:lnSpc>
                  <a:spcPct val="115000"/>
                </a:lnSpc>
                <a:spcBef>
                  <a:spcPts val="0"/>
                </a:spcBef>
                <a:spcAft>
                  <a:spcPts val="1000"/>
                </a:spcAft>
              </a:pPr>
              <a:endParaRPr lang="en-US" dirty="0">
                <a:solidFill>
                  <a:srgbClr val="000000"/>
                </a:solidFill>
                <a:effectLst/>
                <a:latin typeface="Harrington"/>
                <a:ea typeface="HelloQueenie" pitchFamily="2" charset="0"/>
                <a:cs typeface="Harrington"/>
              </a:endParaRPr>
            </a:p>
          </p:txBody>
        </p:sp>
      </p:grpSp>
      <p:pic>
        <p:nvPicPr>
          <p:cNvPr id="7" name="Picture 6"/>
          <p:cNvPicPr>
            <a:picLocks noChangeAspect="1"/>
          </p:cNvPicPr>
          <p:nvPr/>
        </p:nvPicPr>
        <p:blipFill>
          <a:blip r:embed="rId3"/>
          <a:stretch>
            <a:fillRect/>
          </a:stretch>
        </p:blipFill>
        <p:spPr>
          <a:xfrm>
            <a:off x="4114800" y="1828800"/>
            <a:ext cx="2362200" cy="1828800"/>
          </a:xfrm>
          <a:prstGeom prst="rect">
            <a:avLst/>
          </a:prstGeom>
        </p:spPr>
      </p:pic>
      <p:grpSp>
        <p:nvGrpSpPr>
          <p:cNvPr id="19" name="Group 18"/>
          <p:cNvGrpSpPr/>
          <p:nvPr/>
        </p:nvGrpSpPr>
        <p:grpSpPr>
          <a:xfrm>
            <a:off x="4191000" y="3733800"/>
            <a:ext cx="2286000" cy="2362199"/>
            <a:chOff x="3362833" y="6179673"/>
            <a:chExt cx="3579494" cy="2137561"/>
          </a:xfrm>
        </p:grpSpPr>
        <p:sp>
          <p:nvSpPr>
            <p:cNvPr id="8" name="Rounded Rectangle 7"/>
            <p:cNvSpPr/>
            <p:nvPr/>
          </p:nvSpPr>
          <p:spPr>
            <a:xfrm>
              <a:off x="3362833" y="6179674"/>
              <a:ext cx="3579494" cy="2137560"/>
            </a:xfrm>
            <a:prstGeom prst="roundRect">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 name="Rounded Rectangle 8"/>
            <p:cNvSpPr/>
            <p:nvPr/>
          </p:nvSpPr>
          <p:spPr>
            <a:xfrm>
              <a:off x="3482149" y="6179673"/>
              <a:ext cx="3460178" cy="304799"/>
            </a:xfrm>
            <a:prstGeom prst="roundRect">
              <a:avLst/>
            </a:prstGeom>
            <a:solidFill>
              <a:srgbClr val="558ED5"/>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ct val="115000"/>
                </a:lnSpc>
                <a:spcAft>
                  <a:spcPts val="1000"/>
                </a:spcAft>
              </a:pPr>
              <a:r>
                <a:rPr lang="en-US" sz="12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Looking Ahead at Simpson</a:t>
              </a:r>
              <a:endParaRPr lang="en-US" sz="1200" dirty="0">
                <a:ea typeface="Calibri"/>
                <a:cs typeface="Times New Roman"/>
              </a:endParaRPr>
            </a:p>
          </p:txBody>
        </p:sp>
      </p:grpSp>
      <p:sp>
        <p:nvSpPr>
          <p:cNvPr id="13" name="Rounded Rectangle 12"/>
          <p:cNvSpPr/>
          <p:nvPr/>
        </p:nvSpPr>
        <p:spPr>
          <a:xfrm>
            <a:off x="274609" y="1905000"/>
            <a:ext cx="3687792" cy="2590800"/>
          </a:xfrm>
          <a:prstGeom prst="roundRect">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endParaRPr lang="en-US" sz="1100" dirty="0">
              <a:effectLst/>
              <a:ea typeface="Calibri"/>
              <a:cs typeface="Times New Roman"/>
            </a:endParaRPr>
          </a:p>
        </p:txBody>
      </p:sp>
      <p:sp>
        <p:nvSpPr>
          <p:cNvPr id="15" name="Rounded Rectangle 14"/>
          <p:cNvSpPr/>
          <p:nvPr/>
        </p:nvSpPr>
        <p:spPr>
          <a:xfrm>
            <a:off x="533400" y="1828800"/>
            <a:ext cx="3200400" cy="304800"/>
          </a:xfrm>
          <a:prstGeom prst="roundRect">
            <a:avLst/>
          </a:prstGeom>
          <a:solidFill>
            <a:schemeClr val="tx2">
              <a:lumMod val="60000"/>
              <a:lumOff val="40000"/>
            </a:schemeClr>
          </a:solidFill>
          <a:ln>
            <a:solidFill>
              <a:srgbClr val="4F81BD"/>
            </a:solid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marL="0" marR="0" algn="ctr">
              <a:lnSpc>
                <a:spcPct val="115000"/>
              </a:lnSpc>
              <a:spcBef>
                <a:spcPts val="0"/>
              </a:spcBef>
              <a:spcAft>
                <a:spcPts val="1000"/>
              </a:spcAft>
            </a:pPr>
            <a:r>
              <a:rPr lang="en-US" sz="14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A Message from the Teacher</a:t>
            </a:r>
            <a:endParaRPr lang="en-US" sz="1400" dirty="0">
              <a:effectLst/>
              <a:ea typeface="Calibri"/>
              <a:cs typeface="Times New Roman"/>
            </a:endParaRPr>
          </a:p>
        </p:txBody>
      </p:sp>
      <p:sp>
        <p:nvSpPr>
          <p:cNvPr id="16" name="TextBox 15"/>
          <p:cNvSpPr txBox="1"/>
          <p:nvPr/>
        </p:nvSpPr>
        <p:spPr>
          <a:xfrm>
            <a:off x="304800" y="2137588"/>
            <a:ext cx="3657600" cy="3231654"/>
          </a:xfrm>
          <a:prstGeom prst="rect">
            <a:avLst/>
          </a:prstGeom>
          <a:noFill/>
        </p:spPr>
        <p:txBody>
          <a:bodyPr wrap="square" rtlCol="0">
            <a:spAutoFit/>
          </a:bodyPr>
          <a:lstStyle/>
          <a:p>
            <a:r>
              <a:rPr lang="en-US" sz="1000" dirty="0" smtClean="0"/>
              <a:t>Dear Families,</a:t>
            </a:r>
            <a:endParaRPr lang="en-US" sz="1000" dirty="0"/>
          </a:p>
          <a:p>
            <a:r>
              <a:rPr lang="en-US" altLang="zh-CN" sz="1000" dirty="0" smtClean="0"/>
              <a:t>Hope you have had a great long weekend. We are going to have lots of learning going on this week.</a:t>
            </a:r>
            <a:endParaRPr lang="en-US" altLang="zh-CN" sz="1000" dirty="0" smtClean="0"/>
          </a:p>
          <a:p>
            <a:endParaRPr lang="en-US" altLang="zh-CN" sz="1000" dirty="0"/>
          </a:p>
          <a:p>
            <a:r>
              <a:rPr lang="en-US" altLang="zh-CN" sz="1000" dirty="0" smtClean="0"/>
              <a:t>We will not have as much time in Chinese literacy since we are busy with our testing</a:t>
            </a:r>
            <a:r>
              <a:rPr lang="en-US" altLang="zh-CN" sz="1000" dirty="0" smtClean="0"/>
              <a:t>. </a:t>
            </a:r>
            <a:r>
              <a:rPr lang="en-US" altLang="zh-CN" sz="1000" dirty="0" smtClean="0"/>
              <a:t>This week, we will have summative assessments in math and part of science done meanwhile, keeping teaching the Chinese book “What are you doing?” </a:t>
            </a:r>
          </a:p>
          <a:p>
            <a:endParaRPr lang="en-US" altLang="zh-CN" sz="1000" dirty="0"/>
          </a:p>
          <a:p>
            <a:r>
              <a:rPr lang="en-US" altLang="zh-CN" sz="1000" dirty="0" smtClean="0"/>
              <a:t>The Literacy Night for Chinese Immersion Program has changed to this Wednesday. Please join us Wednesday night to get more information on “how to support literacy at home?” If you have any other questions, please let me know.</a:t>
            </a:r>
          </a:p>
          <a:p>
            <a:endParaRPr lang="en-US" altLang="zh-CN" sz="1000" dirty="0"/>
          </a:p>
          <a:p>
            <a:r>
              <a:rPr lang="en-US" sz="1000" dirty="0"/>
              <a:t>  </a:t>
            </a:r>
            <a:r>
              <a:rPr lang="en-US" sz="1000" dirty="0" smtClean="0"/>
              <a:t>  </a:t>
            </a:r>
            <a:r>
              <a:rPr lang="en-US" sz="1000" dirty="0" err="1" smtClean="0"/>
              <a:t>Z</a:t>
            </a:r>
            <a:r>
              <a:rPr lang="en-US" sz="1000" i="1" dirty="0" err="1" smtClean="0">
                <a:latin typeface="HanziPen SC Regular"/>
                <a:cs typeface="HanziPen SC Regular"/>
              </a:rPr>
              <a:t>hongli</a:t>
            </a:r>
            <a:r>
              <a:rPr lang="en-US" sz="1000" i="1" dirty="0" smtClean="0">
                <a:latin typeface="HanziPen SC Regular"/>
                <a:cs typeface="HanziPen SC Regular"/>
              </a:rPr>
              <a:t> Xu</a:t>
            </a:r>
          </a:p>
          <a:p>
            <a:endParaRPr lang="en-US" sz="1200" dirty="0"/>
          </a:p>
          <a:p>
            <a:endParaRPr lang="en-US" sz="1400" dirty="0" smtClean="0"/>
          </a:p>
          <a:p>
            <a:endParaRPr lang="en-US" sz="1400" dirty="0" smtClean="0"/>
          </a:p>
          <a:p>
            <a:r>
              <a:rPr lang="en-US" sz="1400" dirty="0" smtClean="0"/>
              <a:t> </a:t>
            </a:r>
            <a:endParaRPr lang="en-US" sz="1400" dirty="0"/>
          </a:p>
        </p:txBody>
      </p:sp>
      <p:sp>
        <p:nvSpPr>
          <p:cNvPr id="21" name="TextBox 20"/>
          <p:cNvSpPr txBox="1"/>
          <p:nvPr/>
        </p:nvSpPr>
        <p:spPr>
          <a:xfrm>
            <a:off x="4267200" y="2590800"/>
            <a:ext cx="2438400" cy="1077218"/>
          </a:xfrm>
          <a:prstGeom prst="rect">
            <a:avLst/>
          </a:prstGeom>
          <a:noFill/>
        </p:spPr>
        <p:txBody>
          <a:bodyPr wrap="square" rtlCol="0">
            <a:spAutoFit/>
          </a:bodyPr>
          <a:lstStyle/>
          <a:p>
            <a:r>
              <a:rPr lang="en-US" sz="1400" dirty="0" err="1" smtClean="0">
                <a:solidFill>
                  <a:schemeClr val="bg1"/>
                </a:solidFill>
              </a:rPr>
              <a:t>Zhongli</a:t>
            </a:r>
            <a:r>
              <a:rPr lang="en-US" sz="1400" dirty="0" smtClean="0">
                <a:solidFill>
                  <a:schemeClr val="bg1"/>
                </a:solidFill>
              </a:rPr>
              <a:t> Xu</a:t>
            </a:r>
          </a:p>
          <a:p>
            <a:endParaRPr lang="en-US" sz="1400" dirty="0" smtClean="0">
              <a:solidFill>
                <a:schemeClr val="bg1"/>
              </a:solidFill>
            </a:endParaRPr>
          </a:p>
          <a:p>
            <a:r>
              <a:rPr lang="en-US" sz="1200" dirty="0">
                <a:solidFill>
                  <a:schemeClr val="bg1"/>
                </a:solidFill>
              </a:rPr>
              <a:t>z</a:t>
            </a:r>
            <a:r>
              <a:rPr lang="en-US" sz="1200" dirty="0" smtClean="0">
                <a:solidFill>
                  <a:schemeClr val="bg1"/>
                </a:solidFill>
              </a:rPr>
              <a:t>hongli.xu@cr.k12.de.us</a:t>
            </a:r>
          </a:p>
          <a:p>
            <a:endParaRPr lang="en-US" sz="1200" dirty="0" smtClean="0">
              <a:solidFill>
                <a:schemeClr val="bg1"/>
              </a:solidFill>
            </a:endParaRPr>
          </a:p>
          <a:p>
            <a:r>
              <a:rPr lang="en-US" sz="1200" dirty="0" err="1" smtClean="0">
                <a:solidFill>
                  <a:schemeClr val="bg1"/>
                </a:solidFill>
              </a:rPr>
              <a:t>Zhonglixu.weebly.com</a:t>
            </a:r>
            <a:endParaRPr lang="en-US" sz="1200" dirty="0">
              <a:solidFill>
                <a:schemeClr val="bg1"/>
              </a:solidFill>
            </a:endParaRPr>
          </a:p>
        </p:txBody>
      </p:sp>
      <p:pic>
        <p:nvPicPr>
          <p:cNvPr id="23" name="Picture 22"/>
          <p:cNvPicPr>
            <a:picLocks noChangeAspect="1"/>
          </p:cNvPicPr>
          <p:nvPr/>
        </p:nvPicPr>
        <p:blipFill>
          <a:blip r:embed="rId4"/>
          <a:stretch>
            <a:fillRect/>
          </a:stretch>
        </p:blipFill>
        <p:spPr>
          <a:xfrm rot="9312534">
            <a:off x="3217374" y="5405827"/>
            <a:ext cx="532738" cy="766186"/>
          </a:xfrm>
          <a:prstGeom prst="rect">
            <a:avLst/>
          </a:prstGeom>
        </p:spPr>
      </p:pic>
      <p:sp>
        <p:nvSpPr>
          <p:cNvPr id="24" name="Rounded Rectangle 23"/>
          <p:cNvSpPr/>
          <p:nvPr/>
        </p:nvSpPr>
        <p:spPr>
          <a:xfrm>
            <a:off x="228600" y="6324600"/>
            <a:ext cx="2133599" cy="2590800"/>
          </a:xfrm>
          <a:prstGeom prst="roundRect">
            <a:avLst/>
          </a:prstGeom>
          <a:solidFill>
            <a:schemeClr val="bg1"/>
          </a:solidFill>
          <a:ln w="508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6" name="Rounded Rectangle 25"/>
          <p:cNvSpPr/>
          <p:nvPr/>
        </p:nvSpPr>
        <p:spPr>
          <a:xfrm>
            <a:off x="2362200" y="6324600"/>
            <a:ext cx="2133599" cy="2590800"/>
          </a:xfrm>
          <a:prstGeom prst="roundRect">
            <a:avLst/>
          </a:prstGeom>
          <a:solidFill>
            <a:schemeClr val="bg1"/>
          </a:solidFill>
          <a:ln w="508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7" name="Rounded Rectangle 26"/>
          <p:cNvSpPr/>
          <p:nvPr/>
        </p:nvSpPr>
        <p:spPr>
          <a:xfrm>
            <a:off x="4495800" y="6324600"/>
            <a:ext cx="2133599" cy="2590800"/>
          </a:xfrm>
          <a:prstGeom prst="roundRect">
            <a:avLst/>
          </a:prstGeom>
          <a:solidFill>
            <a:schemeClr val="bg1"/>
          </a:solidFill>
          <a:ln w="508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8" name="Rounded Rectangle 27"/>
          <p:cNvSpPr/>
          <p:nvPr/>
        </p:nvSpPr>
        <p:spPr>
          <a:xfrm>
            <a:off x="457200" y="6248400"/>
            <a:ext cx="1600200" cy="304800"/>
          </a:xfrm>
          <a:prstGeom prst="roundRect">
            <a:avLst/>
          </a:prstGeom>
          <a:solidFill>
            <a:srgbClr val="558ED5"/>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ct val="115000"/>
              </a:lnSpc>
              <a:spcAft>
                <a:spcPts val="1000"/>
              </a:spcAft>
            </a:pPr>
            <a:r>
              <a:rPr lang="en-US" sz="12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Math</a:t>
            </a:r>
            <a:endParaRPr lang="en-US" sz="1200" dirty="0">
              <a:ea typeface="Calibri"/>
              <a:cs typeface="Times New Roman"/>
            </a:endParaRPr>
          </a:p>
        </p:txBody>
      </p:sp>
      <p:sp>
        <p:nvSpPr>
          <p:cNvPr id="29" name="Rounded Rectangle 28"/>
          <p:cNvSpPr/>
          <p:nvPr/>
        </p:nvSpPr>
        <p:spPr>
          <a:xfrm>
            <a:off x="2590800" y="6248400"/>
            <a:ext cx="1600200" cy="304800"/>
          </a:xfrm>
          <a:prstGeom prst="roundRect">
            <a:avLst/>
          </a:prstGeom>
          <a:solidFill>
            <a:srgbClr val="558ED5"/>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ct val="115000"/>
              </a:lnSpc>
              <a:spcAft>
                <a:spcPts val="1000"/>
              </a:spcAft>
            </a:pPr>
            <a:r>
              <a:rPr lang="en-US" sz="12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Chinese</a:t>
            </a:r>
            <a:endParaRPr lang="en-US" sz="1200" dirty="0">
              <a:ea typeface="Calibri"/>
              <a:cs typeface="Times New Roman"/>
            </a:endParaRPr>
          </a:p>
        </p:txBody>
      </p:sp>
      <p:sp>
        <p:nvSpPr>
          <p:cNvPr id="30" name="Rounded Rectangle 29"/>
          <p:cNvSpPr/>
          <p:nvPr/>
        </p:nvSpPr>
        <p:spPr>
          <a:xfrm>
            <a:off x="4800600" y="6248400"/>
            <a:ext cx="1600200" cy="304800"/>
          </a:xfrm>
          <a:prstGeom prst="roundRect">
            <a:avLst/>
          </a:prstGeom>
          <a:solidFill>
            <a:srgbClr val="558ED5"/>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ct val="115000"/>
              </a:lnSpc>
              <a:spcAft>
                <a:spcPts val="1000"/>
              </a:spcAft>
            </a:pPr>
            <a:r>
              <a:rPr lang="en-US" sz="12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Science</a:t>
            </a:r>
            <a:endParaRPr lang="en-US" sz="1200" dirty="0">
              <a:ea typeface="Calibri"/>
              <a:cs typeface="Times New Roman"/>
            </a:endParaRPr>
          </a:p>
        </p:txBody>
      </p:sp>
      <p:sp>
        <p:nvSpPr>
          <p:cNvPr id="31" name="TextBox 30"/>
          <p:cNvSpPr txBox="1"/>
          <p:nvPr/>
        </p:nvSpPr>
        <p:spPr>
          <a:xfrm>
            <a:off x="4267200" y="4038600"/>
            <a:ext cx="2133600" cy="2246769"/>
          </a:xfrm>
          <a:prstGeom prst="rect">
            <a:avLst/>
          </a:prstGeom>
          <a:noFill/>
        </p:spPr>
        <p:txBody>
          <a:bodyPr wrap="square" rtlCol="0">
            <a:spAutoFit/>
          </a:bodyPr>
          <a:lstStyle/>
          <a:p>
            <a:pPr marL="171450" indent="-171450">
              <a:buSzPct val="120000"/>
              <a:buFont typeface="Wingdings" charset="2"/>
              <a:buChar char=""/>
            </a:pPr>
            <a:r>
              <a:rPr lang="zh-CN" altLang="zh-CN" sz="1000" dirty="0" smtClean="0"/>
              <a:t>1</a:t>
            </a:r>
            <a:r>
              <a:rPr lang="en-US" altLang="zh-CN" sz="1000" dirty="0" smtClean="0"/>
              <a:t>/21</a:t>
            </a:r>
            <a:r>
              <a:rPr lang="zh-CN" altLang="en-US" sz="1000" dirty="0" smtClean="0"/>
              <a:t> </a:t>
            </a:r>
            <a:r>
              <a:rPr lang="en-US" altLang="zh-CN" sz="1000" dirty="0" smtClean="0"/>
              <a:t>Parent</a:t>
            </a:r>
            <a:r>
              <a:rPr lang="zh-CN" altLang="en-US" sz="1000" dirty="0" smtClean="0"/>
              <a:t> </a:t>
            </a:r>
            <a:r>
              <a:rPr lang="en-US" altLang="zh-CN" sz="1000" dirty="0" smtClean="0"/>
              <a:t>Night</a:t>
            </a:r>
            <a:r>
              <a:rPr lang="zh-CN" altLang="en-US" sz="1000" dirty="0" smtClean="0"/>
              <a:t> </a:t>
            </a:r>
            <a:r>
              <a:rPr lang="en-US" altLang="zh-CN" sz="1000" dirty="0" smtClean="0"/>
              <a:t>for</a:t>
            </a:r>
            <a:r>
              <a:rPr lang="zh-CN" altLang="en-US" sz="1000" dirty="0" smtClean="0"/>
              <a:t> </a:t>
            </a:r>
            <a:r>
              <a:rPr lang="en-US" altLang="zh-CN" sz="1000" dirty="0" smtClean="0"/>
              <a:t>Chinese</a:t>
            </a:r>
            <a:r>
              <a:rPr lang="zh-CN" altLang="en-US" sz="1000" dirty="0" smtClean="0"/>
              <a:t> </a:t>
            </a:r>
            <a:r>
              <a:rPr lang="en-US" altLang="zh-CN" sz="1000" dirty="0" smtClean="0"/>
              <a:t>Immersion</a:t>
            </a:r>
            <a:r>
              <a:rPr lang="zh-CN" altLang="en-US" sz="1000" dirty="0" smtClean="0"/>
              <a:t> </a:t>
            </a:r>
            <a:r>
              <a:rPr lang="en-US" altLang="zh-CN" sz="1000" dirty="0" smtClean="0"/>
              <a:t>(on</a:t>
            </a:r>
            <a:r>
              <a:rPr lang="zh-CN" altLang="en-US" sz="1000" dirty="0" smtClean="0"/>
              <a:t> </a:t>
            </a:r>
            <a:r>
              <a:rPr lang="en-US" altLang="zh-CN" sz="1000" dirty="0" smtClean="0"/>
              <a:t>Literacy)</a:t>
            </a:r>
            <a:r>
              <a:rPr lang="zh-CN" altLang="en-US" sz="1000" dirty="0" smtClean="0"/>
              <a:t> </a:t>
            </a:r>
            <a:r>
              <a:rPr lang="en-US" altLang="zh-CN" sz="1000" dirty="0" smtClean="0"/>
              <a:t>6:00PM</a:t>
            </a:r>
          </a:p>
          <a:p>
            <a:pPr marL="171450" indent="-171450">
              <a:buSzPct val="120000"/>
              <a:buFont typeface="Wingdings" charset="2"/>
              <a:buChar char=""/>
            </a:pPr>
            <a:r>
              <a:rPr lang="zh-CN" altLang="zh-CN" sz="1000" dirty="0" smtClean="0"/>
              <a:t>1</a:t>
            </a:r>
            <a:r>
              <a:rPr lang="en-US" altLang="zh-CN" sz="1000" dirty="0" smtClean="0"/>
              <a:t>/23</a:t>
            </a:r>
            <a:r>
              <a:rPr lang="zh-CN" altLang="en-US" sz="1000" dirty="0" smtClean="0"/>
              <a:t> </a:t>
            </a:r>
            <a:r>
              <a:rPr lang="en-US" altLang="zh-CN" sz="1000" dirty="0" smtClean="0"/>
              <a:t>2</a:t>
            </a:r>
            <a:r>
              <a:rPr lang="en-US" altLang="zh-CN" sz="1000" baseline="30000" dirty="0" smtClean="0"/>
              <a:t>nd</a:t>
            </a:r>
            <a:r>
              <a:rPr lang="zh-CN" altLang="en-US" sz="1000" dirty="0" smtClean="0"/>
              <a:t> </a:t>
            </a:r>
            <a:r>
              <a:rPr lang="en-US" altLang="zh-CN" sz="1000" dirty="0" smtClean="0"/>
              <a:t>Marking</a:t>
            </a:r>
            <a:r>
              <a:rPr lang="zh-CN" altLang="en-US" sz="1000" dirty="0" smtClean="0"/>
              <a:t> </a:t>
            </a:r>
            <a:r>
              <a:rPr lang="en-US" altLang="zh-CN" sz="1000" dirty="0" smtClean="0"/>
              <a:t>Period</a:t>
            </a:r>
            <a:r>
              <a:rPr lang="zh-CN" altLang="en-US" sz="1000" dirty="0" smtClean="0"/>
              <a:t> </a:t>
            </a:r>
            <a:r>
              <a:rPr lang="en-US" altLang="zh-CN" sz="1000" dirty="0" smtClean="0"/>
              <a:t>Ends</a:t>
            </a:r>
          </a:p>
          <a:p>
            <a:pPr marL="171450" indent="-171450">
              <a:buSzPct val="120000"/>
              <a:buFont typeface="Wingdings" charset="2"/>
              <a:buChar char=""/>
            </a:pPr>
            <a:r>
              <a:rPr lang="zh-CN" altLang="zh-CN" sz="1000" dirty="0" smtClean="0"/>
              <a:t>1</a:t>
            </a:r>
            <a:r>
              <a:rPr lang="en-US" altLang="zh-CN" sz="1000" dirty="0" smtClean="0"/>
              <a:t>/</a:t>
            </a:r>
            <a:r>
              <a:rPr lang="zh-CN" altLang="en-US" sz="1000" dirty="0" smtClean="0"/>
              <a:t> </a:t>
            </a:r>
            <a:r>
              <a:rPr lang="en-US" altLang="zh-CN" sz="1000" dirty="0" smtClean="0"/>
              <a:t>23</a:t>
            </a:r>
            <a:r>
              <a:rPr lang="zh-CN" altLang="en-US" sz="1000" dirty="0" smtClean="0"/>
              <a:t> </a:t>
            </a:r>
            <a:r>
              <a:rPr lang="en-US" altLang="zh-CN" sz="1000" dirty="0" smtClean="0"/>
              <a:t>Abbreviated</a:t>
            </a:r>
            <a:r>
              <a:rPr lang="zh-CN" altLang="en-US" sz="1000" dirty="0" smtClean="0"/>
              <a:t> </a:t>
            </a:r>
            <a:r>
              <a:rPr lang="en-US" altLang="zh-CN" sz="1000" dirty="0" smtClean="0"/>
              <a:t>Day</a:t>
            </a:r>
          </a:p>
          <a:p>
            <a:pPr marL="171450" indent="-171450">
              <a:buSzPct val="120000"/>
              <a:buFont typeface="Wingdings" charset="2"/>
              <a:buChar char=""/>
            </a:pPr>
            <a:r>
              <a:rPr lang="zh-CN" altLang="zh-CN" sz="1000" dirty="0" smtClean="0"/>
              <a:t>1</a:t>
            </a:r>
            <a:r>
              <a:rPr lang="en-US" altLang="zh-CN" sz="1000" dirty="0" smtClean="0"/>
              <a:t>/26</a:t>
            </a:r>
            <a:r>
              <a:rPr lang="zh-CN" altLang="en-US" sz="1000" dirty="0" smtClean="0"/>
              <a:t> </a:t>
            </a:r>
            <a:r>
              <a:rPr lang="en-US" altLang="zh-CN" sz="1000" dirty="0" smtClean="0"/>
              <a:t>School</a:t>
            </a:r>
            <a:r>
              <a:rPr lang="zh-CN" altLang="en-US" sz="1000" dirty="0" smtClean="0"/>
              <a:t> </a:t>
            </a:r>
            <a:r>
              <a:rPr lang="en-US" altLang="zh-CN" sz="1000" dirty="0" smtClean="0"/>
              <a:t>Closed</a:t>
            </a:r>
            <a:r>
              <a:rPr lang="zh-CN" altLang="en-US" sz="1000" dirty="0" smtClean="0"/>
              <a:t> </a:t>
            </a:r>
            <a:r>
              <a:rPr lang="en-US" altLang="zh-CN" sz="1000" dirty="0" smtClean="0"/>
              <a:t>for</a:t>
            </a:r>
            <a:r>
              <a:rPr lang="zh-CN" altLang="en-US" sz="1000" dirty="0" smtClean="0"/>
              <a:t> </a:t>
            </a:r>
            <a:r>
              <a:rPr lang="en-US" altLang="zh-CN" sz="1000" dirty="0" smtClean="0"/>
              <a:t>Teacher</a:t>
            </a:r>
            <a:r>
              <a:rPr lang="zh-CN" altLang="en-US" sz="1000" dirty="0" smtClean="0"/>
              <a:t> </a:t>
            </a:r>
            <a:r>
              <a:rPr lang="en-US" altLang="zh-CN" sz="1000" dirty="0" smtClean="0"/>
              <a:t>In-Service</a:t>
            </a:r>
            <a:r>
              <a:rPr lang="zh-CN" altLang="en-US" sz="1000" dirty="0" smtClean="0"/>
              <a:t> </a:t>
            </a:r>
            <a:r>
              <a:rPr lang="en-US" altLang="zh-CN" sz="1000" dirty="0" smtClean="0"/>
              <a:t>Day</a:t>
            </a:r>
          </a:p>
          <a:p>
            <a:pPr marL="171450" indent="-171450">
              <a:buSzPct val="120000"/>
              <a:buFont typeface="Wingdings" charset="2"/>
              <a:buChar char=""/>
            </a:pPr>
            <a:r>
              <a:rPr lang="en-US" altLang="zh-CN" sz="1000" dirty="0" smtClean="0"/>
              <a:t>1/28</a:t>
            </a:r>
            <a:r>
              <a:rPr lang="zh-CN" altLang="en-US" sz="1000" dirty="0" smtClean="0"/>
              <a:t> </a:t>
            </a:r>
            <a:r>
              <a:rPr lang="en-US" altLang="zh-CN" sz="1000" dirty="0" smtClean="0"/>
              <a:t>Family</a:t>
            </a:r>
            <a:r>
              <a:rPr lang="zh-CN" altLang="en-US" sz="1000" dirty="0" smtClean="0"/>
              <a:t> </a:t>
            </a:r>
            <a:r>
              <a:rPr lang="en-US" altLang="zh-CN" sz="1000" dirty="0" smtClean="0"/>
              <a:t>Game</a:t>
            </a:r>
            <a:r>
              <a:rPr lang="zh-CN" altLang="en-US" sz="1000" dirty="0" smtClean="0"/>
              <a:t> </a:t>
            </a:r>
            <a:r>
              <a:rPr lang="en-US" altLang="zh-CN" sz="1000" dirty="0" smtClean="0"/>
              <a:t>Night</a:t>
            </a:r>
            <a:r>
              <a:rPr lang="zh-CN" altLang="en-US" sz="1000" dirty="0" smtClean="0"/>
              <a:t>  </a:t>
            </a:r>
            <a:r>
              <a:rPr lang="en-US" altLang="zh-CN" sz="1000" dirty="0" smtClean="0"/>
              <a:t>6:00PM</a:t>
            </a:r>
            <a:r>
              <a:rPr lang="zh-CN" altLang="en-US" sz="1000" dirty="0" smtClean="0"/>
              <a:t> </a:t>
            </a:r>
            <a:r>
              <a:rPr lang="en-US" altLang="zh-CN" sz="1000" dirty="0" smtClean="0"/>
              <a:t>to</a:t>
            </a:r>
            <a:r>
              <a:rPr lang="zh-CN" altLang="en-US" sz="1000" dirty="0" smtClean="0"/>
              <a:t> </a:t>
            </a:r>
            <a:r>
              <a:rPr lang="en-US" altLang="zh-CN" sz="1000" dirty="0" smtClean="0"/>
              <a:t>8:</a:t>
            </a:r>
            <a:r>
              <a:rPr lang="en-US" altLang="zh-CN" sz="1000" dirty="0" smtClean="0"/>
              <a:t>00PM</a:t>
            </a:r>
            <a:endParaRPr lang="en-US" altLang="zh-CN" sz="1000" dirty="0" smtClean="0"/>
          </a:p>
          <a:p>
            <a:pPr marL="171450" indent="-171450">
              <a:buSzPct val="120000"/>
              <a:buFont typeface="Wingdings" charset="2"/>
              <a:buChar char=""/>
            </a:pPr>
            <a:r>
              <a:rPr lang="zh-CN" altLang="zh-CN" sz="1000" dirty="0" smtClean="0"/>
              <a:t>2</a:t>
            </a:r>
            <a:r>
              <a:rPr lang="en-US" altLang="zh-CN" sz="1000" dirty="0" smtClean="0"/>
              <a:t>/5</a:t>
            </a:r>
            <a:r>
              <a:rPr lang="zh-CN" altLang="en-US" sz="1000" dirty="0" smtClean="0"/>
              <a:t> </a:t>
            </a:r>
            <a:r>
              <a:rPr lang="en-US" altLang="zh-CN" sz="1000" dirty="0" smtClean="0"/>
              <a:t>Box</a:t>
            </a:r>
            <a:r>
              <a:rPr lang="zh-CN" altLang="en-US" sz="1000" dirty="0" smtClean="0"/>
              <a:t> </a:t>
            </a:r>
            <a:r>
              <a:rPr lang="en-US" altLang="zh-CN" sz="1000" dirty="0" smtClean="0"/>
              <a:t>Top</a:t>
            </a:r>
            <a:r>
              <a:rPr lang="zh-CN" altLang="en-US" sz="1000" dirty="0"/>
              <a:t> </a:t>
            </a:r>
            <a:r>
              <a:rPr lang="en-US" altLang="zh-CN" sz="1000" dirty="0" smtClean="0"/>
              <a:t>and</a:t>
            </a:r>
            <a:r>
              <a:rPr lang="zh-CN" altLang="en-US" sz="1000" dirty="0" smtClean="0"/>
              <a:t> </a:t>
            </a:r>
            <a:r>
              <a:rPr lang="en-US" altLang="zh-CN" sz="1000" dirty="0" smtClean="0"/>
              <a:t>Label</a:t>
            </a:r>
            <a:r>
              <a:rPr lang="zh-CN" altLang="en-US" sz="1000" dirty="0" smtClean="0"/>
              <a:t> </a:t>
            </a:r>
            <a:r>
              <a:rPr lang="en-US" altLang="zh-CN" sz="1000" dirty="0" smtClean="0"/>
              <a:t>Collection</a:t>
            </a:r>
          </a:p>
          <a:p>
            <a:pPr marL="171450" indent="-171450">
              <a:buSzPct val="120000"/>
              <a:buFont typeface="Wingdings" charset="2"/>
              <a:buChar char=""/>
            </a:pPr>
            <a:r>
              <a:rPr lang="en-US" sz="1000" dirty="0" smtClean="0"/>
              <a:t>2/6 Teacher of the Year Nomination Due</a:t>
            </a:r>
          </a:p>
          <a:p>
            <a:pPr marL="171450" indent="-171450">
              <a:buSzPct val="120000"/>
              <a:buFont typeface="Wingdings" charset="2"/>
              <a:buChar char=""/>
            </a:pPr>
            <a:r>
              <a:rPr lang="en-US" sz="1000" dirty="0" smtClean="0"/>
              <a:t>2/13 Valentine’s Day Classroom Party</a:t>
            </a:r>
            <a:endParaRPr lang="en-US" sz="1000" dirty="0" smtClean="0"/>
          </a:p>
          <a:p>
            <a:pPr marL="171450" indent="-171450">
              <a:buSzPct val="120000"/>
              <a:buFont typeface="Wingdings" charset="2"/>
              <a:buChar char=""/>
            </a:pPr>
            <a:endParaRPr lang="en-US" sz="1000" dirty="0" smtClean="0"/>
          </a:p>
        </p:txBody>
      </p:sp>
      <p:sp>
        <p:nvSpPr>
          <p:cNvPr id="33" name="TextBox 32"/>
          <p:cNvSpPr txBox="1"/>
          <p:nvPr/>
        </p:nvSpPr>
        <p:spPr>
          <a:xfrm>
            <a:off x="228600" y="6553200"/>
            <a:ext cx="2133600" cy="400110"/>
          </a:xfrm>
          <a:prstGeom prst="rect">
            <a:avLst/>
          </a:prstGeom>
          <a:noFill/>
        </p:spPr>
        <p:txBody>
          <a:bodyPr wrap="square" rtlCol="0">
            <a:spAutoFit/>
          </a:bodyPr>
          <a:lstStyle/>
          <a:p>
            <a:pPr>
              <a:buSzPct val="120000"/>
            </a:pPr>
            <a:endParaRPr lang="en-US" sz="1000" dirty="0" smtClean="0"/>
          </a:p>
          <a:p>
            <a:pPr>
              <a:buClr>
                <a:schemeClr val="tx1"/>
              </a:buClr>
              <a:buSzPct val="126000"/>
            </a:pPr>
            <a:endParaRPr lang="en-US" sz="1000" dirty="0"/>
          </a:p>
        </p:txBody>
      </p:sp>
      <p:sp>
        <p:nvSpPr>
          <p:cNvPr id="34" name="TextBox 33"/>
          <p:cNvSpPr txBox="1"/>
          <p:nvPr/>
        </p:nvSpPr>
        <p:spPr>
          <a:xfrm>
            <a:off x="228600" y="6553200"/>
            <a:ext cx="2133600" cy="2708434"/>
          </a:xfrm>
          <a:prstGeom prst="rect">
            <a:avLst/>
          </a:prstGeom>
          <a:noFill/>
        </p:spPr>
        <p:txBody>
          <a:bodyPr wrap="square" rtlCol="0">
            <a:spAutoFit/>
          </a:bodyPr>
          <a:lstStyle/>
          <a:p>
            <a:pPr>
              <a:buClr>
                <a:schemeClr val="tx1"/>
              </a:buClr>
              <a:buSzPct val="126000"/>
            </a:pPr>
            <a:r>
              <a:rPr lang="en-US" sz="1000" dirty="0" smtClean="0"/>
              <a:t>SWBAT:</a:t>
            </a:r>
          </a:p>
          <a:p>
            <a:pPr>
              <a:buClr>
                <a:schemeClr val="tx1"/>
              </a:buClr>
              <a:buSzPct val="126000"/>
            </a:pPr>
            <a:r>
              <a:rPr lang="en-US" sz="1000" dirty="0" smtClean="0"/>
              <a:t>(Student will be able to)</a:t>
            </a:r>
          </a:p>
          <a:p>
            <a:pPr marL="171450" indent="-171450">
              <a:buClr>
                <a:schemeClr val="tx1"/>
              </a:buClr>
              <a:buSzPct val="100000"/>
              <a:buFont typeface="Wingdings" charset="2"/>
              <a:buChar char=""/>
            </a:pPr>
            <a:r>
              <a:rPr lang="en-US" sz="1000" dirty="0" smtClean="0"/>
              <a:t>Recognize analog </a:t>
            </a:r>
            <a:r>
              <a:rPr lang="en-US" altLang="zh-CN" sz="1000" dirty="0" smtClean="0"/>
              <a:t>clock</a:t>
            </a:r>
            <a:r>
              <a:rPr lang="zh-CN" altLang="en-US" sz="1000" dirty="0" smtClean="0"/>
              <a:t> </a:t>
            </a:r>
            <a:r>
              <a:rPr lang="en-US" altLang="zh-CN" sz="1000" dirty="0" smtClean="0"/>
              <a:t>and</a:t>
            </a:r>
            <a:r>
              <a:rPr lang="zh-CN" altLang="en-US" sz="1000" dirty="0" smtClean="0"/>
              <a:t> </a:t>
            </a:r>
            <a:r>
              <a:rPr lang="en-US" altLang="zh-CN" sz="1000" dirty="0" smtClean="0"/>
              <a:t>digital</a:t>
            </a:r>
            <a:r>
              <a:rPr lang="zh-CN" altLang="en-US" sz="1000" dirty="0" smtClean="0"/>
              <a:t> </a:t>
            </a:r>
            <a:r>
              <a:rPr lang="en-US" altLang="zh-CN" sz="1000" dirty="0" smtClean="0"/>
              <a:t>clock</a:t>
            </a:r>
            <a:endParaRPr lang="en-US" sz="1000" dirty="0" smtClean="0"/>
          </a:p>
          <a:p>
            <a:pPr marL="171450" indent="-171450">
              <a:buClr>
                <a:schemeClr val="tx1"/>
              </a:buClr>
              <a:buSzPct val="100000"/>
              <a:buFont typeface="Wingdings" charset="2"/>
              <a:buChar char=""/>
            </a:pPr>
            <a:r>
              <a:rPr lang="en-US" sz="1000" dirty="0" smtClean="0"/>
              <a:t>Tell time</a:t>
            </a:r>
            <a:r>
              <a:rPr lang="zh-CN" altLang="en-US" sz="1000" dirty="0" smtClean="0"/>
              <a:t> </a:t>
            </a:r>
            <a:r>
              <a:rPr lang="en-US" altLang="zh-CN" sz="1000" dirty="0" smtClean="0"/>
              <a:t>by</a:t>
            </a:r>
            <a:r>
              <a:rPr lang="zh-CN" altLang="en-US" sz="1000" dirty="0" smtClean="0"/>
              <a:t> </a:t>
            </a:r>
            <a:r>
              <a:rPr lang="en-US" altLang="zh-CN" sz="1000" dirty="0" smtClean="0"/>
              <a:t>hour</a:t>
            </a:r>
          </a:p>
          <a:p>
            <a:pPr marL="171450" indent="-171450">
              <a:buClr>
                <a:schemeClr val="tx1"/>
              </a:buClr>
              <a:buSzPct val="100000"/>
              <a:buFont typeface="Wingdings" charset="2"/>
              <a:buChar char=""/>
            </a:pPr>
            <a:r>
              <a:rPr lang="en-US" sz="1000" dirty="0" smtClean="0"/>
              <a:t>Tell</a:t>
            </a:r>
            <a:r>
              <a:rPr lang="zh-CN" altLang="en-US" sz="1000" dirty="0" smtClean="0"/>
              <a:t> </a:t>
            </a:r>
            <a:r>
              <a:rPr lang="en-US" altLang="zh-CN" sz="1000" dirty="0" smtClean="0"/>
              <a:t>the</a:t>
            </a:r>
            <a:r>
              <a:rPr lang="zh-CN" altLang="en-US" sz="1000" dirty="0" smtClean="0"/>
              <a:t> </a:t>
            </a:r>
            <a:r>
              <a:rPr lang="en-US" altLang="zh-CN" sz="1000" dirty="0" smtClean="0"/>
              <a:t>hour</a:t>
            </a:r>
            <a:r>
              <a:rPr lang="zh-CN" altLang="en-US" sz="1000" dirty="0" smtClean="0"/>
              <a:t> </a:t>
            </a:r>
            <a:r>
              <a:rPr lang="en-US" altLang="zh-CN" sz="1000" dirty="0" smtClean="0"/>
              <a:t>hand,</a:t>
            </a:r>
            <a:r>
              <a:rPr lang="zh-CN" altLang="en-US" sz="1000" dirty="0" smtClean="0"/>
              <a:t> </a:t>
            </a:r>
            <a:r>
              <a:rPr lang="en-US" altLang="zh-CN" sz="1000" dirty="0" smtClean="0"/>
              <a:t>minute</a:t>
            </a:r>
            <a:r>
              <a:rPr lang="zh-CN" altLang="en-US" sz="1000" dirty="0" smtClean="0"/>
              <a:t> </a:t>
            </a:r>
            <a:r>
              <a:rPr lang="en-US" altLang="zh-CN" sz="1000" dirty="0" smtClean="0"/>
              <a:t>hand</a:t>
            </a:r>
            <a:r>
              <a:rPr lang="zh-CN" altLang="en-US" sz="1000" dirty="0" smtClean="0"/>
              <a:t> </a:t>
            </a:r>
            <a:r>
              <a:rPr lang="en-US" altLang="zh-CN" sz="1000" dirty="0" smtClean="0"/>
              <a:t>and</a:t>
            </a:r>
            <a:r>
              <a:rPr lang="zh-CN" altLang="en-US" sz="1000" dirty="0" smtClean="0"/>
              <a:t> </a:t>
            </a:r>
            <a:r>
              <a:rPr lang="en-US" altLang="zh-CN" sz="1000" dirty="0" smtClean="0"/>
              <a:t>second</a:t>
            </a:r>
            <a:r>
              <a:rPr lang="zh-CN" altLang="en-US" sz="1000" dirty="0" smtClean="0"/>
              <a:t> </a:t>
            </a:r>
            <a:r>
              <a:rPr lang="en-US" altLang="zh-CN" sz="1000" dirty="0" smtClean="0"/>
              <a:t>hand</a:t>
            </a:r>
            <a:r>
              <a:rPr lang="zh-CN" altLang="en-US" sz="1000" dirty="0" smtClean="0"/>
              <a:t> </a:t>
            </a:r>
            <a:r>
              <a:rPr lang="en-US" altLang="zh-CN" sz="1000" dirty="0" smtClean="0"/>
              <a:t>on</a:t>
            </a:r>
            <a:r>
              <a:rPr lang="zh-CN" altLang="en-US" sz="1000" dirty="0" smtClean="0"/>
              <a:t> </a:t>
            </a:r>
            <a:r>
              <a:rPr lang="en-US" altLang="zh-CN" sz="1000" dirty="0" smtClean="0"/>
              <a:t>a</a:t>
            </a:r>
            <a:r>
              <a:rPr lang="zh-CN" altLang="en-US" sz="1000" dirty="0" smtClean="0"/>
              <a:t> </a:t>
            </a:r>
            <a:r>
              <a:rPr lang="en-US" altLang="zh-CN" sz="1000" dirty="0" smtClean="0"/>
              <a:t>analog</a:t>
            </a:r>
            <a:r>
              <a:rPr lang="zh-CN" altLang="en-US" sz="1000" dirty="0" smtClean="0"/>
              <a:t> </a:t>
            </a:r>
            <a:r>
              <a:rPr lang="en-US" altLang="zh-CN" sz="1000" dirty="0" smtClean="0"/>
              <a:t>clock.</a:t>
            </a:r>
            <a:endParaRPr lang="en-US" altLang="zh-CN" sz="1000" dirty="0"/>
          </a:p>
          <a:p>
            <a:pPr marL="171450" indent="-171450">
              <a:buClr>
                <a:schemeClr val="tx1"/>
              </a:buClr>
              <a:buSzPct val="100000"/>
              <a:buFont typeface="Wingdings" charset="2"/>
              <a:buChar char=""/>
            </a:pPr>
            <a:r>
              <a:rPr lang="en-US" sz="1000" dirty="0" smtClean="0"/>
              <a:t>For more support on unit 3, click </a:t>
            </a:r>
            <a:r>
              <a:rPr lang="en-US" sz="1000" dirty="0" smtClean="0">
                <a:hlinkClick r:id="rId5"/>
              </a:rPr>
              <a:t>here</a:t>
            </a:r>
            <a:r>
              <a:rPr lang="en-US" sz="1000" dirty="0" smtClean="0"/>
              <a:t>.</a:t>
            </a:r>
          </a:p>
          <a:p>
            <a:pPr>
              <a:buClr>
                <a:schemeClr val="tx1"/>
              </a:buClr>
              <a:buSzPct val="100000"/>
            </a:pPr>
            <a:r>
              <a:rPr lang="en-US" sz="1000" dirty="0" smtClean="0"/>
              <a:t>Vocabulary</a:t>
            </a:r>
            <a:r>
              <a:rPr lang="en-US" altLang="zh-CN" sz="1000" dirty="0" smtClean="0"/>
              <a:t>:</a:t>
            </a:r>
          </a:p>
          <a:p>
            <a:pPr>
              <a:buClr>
                <a:schemeClr val="tx1"/>
              </a:buClr>
              <a:buSzPct val="100000"/>
            </a:pPr>
            <a:r>
              <a:rPr lang="en-US" altLang="zh-CN" sz="1000" dirty="0" smtClean="0"/>
              <a:t>Clock;</a:t>
            </a:r>
            <a:r>
              <a:rPr lang="zh-CN" altLang="en-US" sz="1000" dirty="0" smtClean="0"/>
              <a:t> </a:t>
            </a:r>
            <a:r>
              <a:rPr lang="en-US" altLang="zh-CN" sz="1000" dirty="0" smtClean="0"/>
              <a:t>hour;</a:t>
            </a:r>
            <a:r>
              <a:rPr lang="zh-CN" altLang="en-US" sz="1000" dirty="0" smtClean="0"/>
              <a:t> </a:t>
            </a:r>
            <a:r>
              <a:rPr lang="en-US" altLang="zh-CN" sz="1000" dirty="0" smtClean="0"/>
              <a:t>minute;</a:t>
            </a:r>
            <a:r>
              <a:rPr lang="zh-CN" altLang="en-US" sz="1000" dirty="0" smtClean="0"/>
              <a:t> </a:t>
            </a:r>
            <a:r>
              <a:rPr lang="en-US" altLang="zh-CN" sz="1000" dirty="0" smtClean="0"/>
              <a:t>second;</a:t>
            </a:r>
            <a:r>
              <a:rPr lang="zh-CN" altLang="en-US" sz="1000" dirty="0" smtClean="0"/>
              <a:t> </a:t>
            </a:r>
            <a:r>
              <a:rPr lang="en-US" altLang="zh-CN" sz="1000" dirty="0" smtClean="0"/>
              <a:t>analog</a:t>
            </a:r>
            <a:r>
              <a:rPr lang="zh-CN" altLang="en-US" sz="1000" dirty="0" smtClean="0"/>
              <a:t> </a:t>
            </a:r>
            <a:r>
              <a:rPr lang="en-US" altLang="zh-CN" sz="1000" dirty="0" smtClean="0"/>
              <a:t>clock;</a:t>
            </a:r>
            <a:r>
              <a:rPr lang="zh-CN" altLang="en-US" sz="1000" dirty="0" smtClean="0"/>
              <a:t> </a:t>
            </a:r>
            <a:r>
              <a:rPr lang="en-US" altLang="zh-CN" sz="1000" dirty="0" smtClean="0"/>
              <a:t>digital</a:t>
            </a:r>
            <a:r>
              <a:rPr lang="zh-CN" altLang="en-US" sz="1000" dirty="0" smtClean="0"/>
              <a:t> </a:t>
            </a:r>
            <a:r>
              <a:rPr lang="en-US" altLang="zh-CN" sz="1000" dirty="0" smtClean="0"/>
              <a:t>clock;</a:t>
            </a:r>
            <a:r>
              <a:rPr lang="zh-CN" altLang="en-US" sz="1000" dirty="0" smtClean="0"/>
              <a:t> </a:t>
            </a:r>
            <a:r>
              <a:rPr lang="en-US" altLang="zh-CN" sz="1000" dirty="0" smtClean="0"/>
              <a:t>face;</a:t>
            </a:r>
            <a:r>
              <a:rPr lang="zh-CN" altLang="en-US" sz="1000" dirty="0" smtClean="0"/>
              <a:t> </a:t>
            </a:r>
            <a:r>
              <a:rPr lang="en-US" altLang="zh-CN" sz="1000" dirty="0" smtClean="0"/>
              <a:t>hand;</a:t>
            </a:r>
            <a:r>
              <a:rPr lang="zh-CN" altLang="en-US" sz="1000" dirty="0" smtClean="0"/>
              <a:t> </a:t>
            </a:r>
            <a:r>
              <a:rPr lang="en-US" altLang="zh-CN" sz="1000" dirty="0" smtClean="0"/>
              <a:t>AM;</a:t>
            </a:r>
            <a:r>
              <a:rPr lang="zh-CN" altLang="en-US" sz="1000" dirty="0" smtClean="0"/>
              <a:t> </a:t>
            </a:r>
            <a:r>
              <a:rPr lang="en-US" altLang="zh-CN" sz="1000" dirty="0" smtClean="0"/>
              <a:t>PM;</a:t>
            </a:r>
            <a:r>
              <a:rPr lang="zh-CN" altLang="en-US" sz="1000" dirty="0" smtClean="0"/>
              <a:t> </a:t>
            </a:r>
            <a:r>
              <a:rPr lang="en-US" altLang="zh-CN" sz="1000" dirty="0" smtClean="0"/>
              <a:t>before;</a:t>
            </a:r>
            <a:r>
              <a:rPr lang="zh-CN" altLang="en-US" sz="1000" dirty="0" smtClean="0"/>
              <a:t> </a:t>
            </a:r>
            <a:r>
              <a:rPr lang="en-US" altLang="zh-CN" sz="1000" dirty="0" smtClean="0"/>
              <a:t>after;</a:t>
            </a:r>
            <a:r>
              <a:rPr lang="zh-CN" altLang="en-US" sz="1000" dirty="0" smtClean="0"/>
              <a:t> </a:t>
            </a:r>
            <a:r>
              <a:rPr lang="en-US" altLang="zh-CN" sz="1000" dirty="0" smtClean="0"/>
              <a:t>during;</a:t>
            </a:r>
            <a:r>
              <a:rPr lang="zh-CN" altLang="en-US" sz="1000" dirty="0" smtClean="0"/>
              <a:t> </a:t>
            </a:r>
            <a:r>
              <a:rPr lang="en-US" altLang="zh-CN" sz="1000" dirty="0" smtClean="0"/>
              <a:t>events;</a:t>
            </a:r>
            <a:r>
              <a:rPr lang="zh-CN" altLang="en-US" sz="1000" dirty="0" smtClean="0"/>
              <a:t> </a:t>
            </a:r>
            <a:r>
              <a:rPr lang="en-US" altLang="zh-CN" sz="1000" dirty="0" smtClean="0"/>
              <a:t>o’clock.</a:t>
            </a:r>
            <a:endParaRPr lang="en-US" altLang="zh-CN" sz="1000" dirty="0"/>
          </a:p>
          <a:p>
            <a:pPr>
              <a:buClr>
                <a:schemeClr val="tx1"/>
              </a:buClr>
              <a:buSzPct val="100000"/>
            </a:pPr>
            <a:endParaRPr lang="en-US" sz="1000" dirty="0" smtClean="0"/>
          </a:p>
          <a:p>
            <a:pPr>
              <a:buClr>
                <a:schemeClr val="tx1"/>
              </a:buClr>
              <a:buSzPct val="100000"/>
            </a:pPr>
            <a:endParaRPr lang="en-US" sz="1000" dirty="0"/>
          </a:p>
        </p:txBody>
      </p:sp>
      <p:sp>
        <p:nvSpPr>
          <p:cNvPr id="35" name="TextBox 34"/>
          <p:cNvSpPr txBox="1"/>
          <p:nvPr/>
        </p:nvSpPr>
        <p:spPr>
          <a:xfrm>
            <a:off x="2362200" y="6553200"/>
            <a:ext cx="2133600" cy="3631763"/>
          </a:xfrm>
          <a:prstGeom prst="rect">
            <a:avLst/>
          </a:prstGeom>
          <a:noFill/>
        </p:spPr>
        <p:txBody>
          <a:bodyPr wrap="square" rtlCol="0">
            <a:spAutoFit/>
          </a:bodyPr>
          <a:lstStyle/>
          <a:p>
            <a:pPr>
              <a:buClr>
                <a:schemeClr val="tx1"/>
              </a:buClr>
              <a:buSzPct val="126000"/>
            </a:pPr>
            <a:r>
              <a:rPr lang="en-US" sz="1000" dirty="0" smtClean="0"/>
              <a:t>SWBAT:</a:t>
            </a:r>
          </a:p>
          <a:p>
            <a:pPr>
              <a:buClr>
                <a:schemeClr val="tx1"/>
              </a:buClr>
              <a:buSzPct val="126000"/>
            </a:pPr>
            <a:r>
              <a:rPr lang="en-US" sz="1000" dirty="0" smtClean="0"/>
              <a:t>(Student will be able to)</a:t>
            </a:r>
          </a:p>
          <a:p>
            <a:pPr marL="171450" indent="-171450">
              <a:buClr>
                <a:schemeClr val="tx1"/>
              </a:buClr>
              <a:buSzPct val="100000"/>
              <a:buFont typeface="Wingdings" charset="2"/>
              <a:buChar char=""/>
            </a:pPr>
            <a:r>
              <a:rPr lang="en-US" sz="1000" dirty="0" smtClean="0"/>
              <a:t>Read If it is sunny</a:t>
            </a:r>
          </a:p>
          <a:p>
            <a:pPr marL="171450" indent="-171450">
              <a:buClr>
                <a:schemeClr val="tx1"/>
              </a:buClr>
              <a:buSzPct val="100000"/>
              <a:buFont typeface="Wingdings" charset="2"/>
              <a:buChar char=""/>
            </a:pPr>
            <a:r>
              <a:rPr lang="en-US" altLang="zh-CN" sz="1000" dirty="0" smtClean="0"/>
              <a:t>Start reading the new book “What are you doing” in classroom</a:t>
            </a:r>
          </a:p>
          <a:p>
            <a:pPr marL="171450" indent="-171450">
              <a:buClr>
                <a:schemeClr val="tx1"/>
              </a:buClr>
              <a:buSzPct val="100000"/>
              <a:buFont typeface="Wingdings" charset="2"/>
              <a:buChar char=""/>
            </a:pPr>
            <a:r>
              <a:rPr lang="en-US" altLang="zh-CN" sz="1000" dirty="0" smtClean="0"/>
              <a:t>Start learning Singapore Chinese</a:t>
            </a:r>
            <a:endParaRPr lang="en-US" altLang="zh-CN" sz="1000" dirty="0"/>
          </a:p>
          <a:p>
            <a:pPr>
              <a:buClr>
                <a:schemeClr val="tx1"/>
              </a:buClr>
              <a:buSzPct val="100000"/>
            </a:pPr>
            <a:endParaRPr lang="en-US" sz="1000" dirty="0" smtClean="0"/>
          </a:p>
          <a:p>
            <a:pPr>
              <a:buClr>
                <a:schemeClr val="tx1"/>
              </a:buClr>
              <a:buSzPct val="100000"/>
            </a:pPr>
            <a:r>
              <a:rPr lang="en-US" sz="1000" dirty="0" smtClean="0"/>
              <a:t>SUPPORTING LINKS, PLEASE CLICK:</a:t>
            </a:r>
          </a:p>
          <a:p>
            <a:pPr>
              <a:buClr>
                <a:schemeClr val="tx1"/>
              </a:buClr>
              <a:buSzPct val="100000"/>
            </a:pPr>
            <a:r>
              <a:rPr lang="en-US" sz="1000" dirty="0" smtClean="0">
                <a:hlinkClick r:id="rId6"/>
              </a:rPr>
              <a:t>Singapore Chinese </a:t>
            </a:r>
            <a:r>
              <a:rPr lang="en-US" sz="1000" dirty="0" smtClean="0"/>
              <a:t>(Please feel free to explore the website, let me know any questions on Literacy Night, for HOW TO USE SINGAPORE CHINESE, please click </a:t>
            </a:r>
            <a:r>
              <a:rPr lang="en-US" sz="1000" dirty="0" smtClean="0">
                <a:hlinkClick r:id="rId7"/>
              </a:rPr>
              <a:t>here</a:t>
            </a:r>
            <a:r>
              <a:rPr lang="en-US" sz="1000" dirty="0" smtClean="0"/>
              <a:t>)</a:t>
            </a:r>
          </a:p>
          <a:p>
            <a:pPr>
              <a:buClr>
                <a:schemeClr val="tx1"/>
              </a:buClr>
              <a:buSzPct val="100000"/>
            </a:pPr>
            <a:endParaRPr lang="en-US" sz="1000" dirty="0"/>
          </a:p>
          <a:p>
            <a:pPr>
              <a:buClr>
                <a:schemeClr val="tx1"/>
              </a:buClr>
              <a:buSzPct val="100000"/>
            </a:pPr>
            <a:endParaRPr lang="en-US" sz="1000" dirty="0"/>
          </a:p>
          <a:p>
            <a:pPr>
              <a:buClr>
                <a:schemeClr val="tx1"/>
              </a:buClr>
              <a:buSzPct val="100000"/>
            </a:pPr>
            <a:endParaRPr lang="en-US" sz="1000" dirty="0" smtClean="0"/>
          </a:p>
          <a:p>
            <a:pPr>
              <a:buClr>
                <a:schemeClr val="tx1"/>
              </a:buClr>
              <a:buSzPct val="100000"/>
            </a:pPr>
            <a:endParaRPr lang="en-US" sz="1000" dirty="0" smtClean="0"/>
          </a:p>
          <a:p>
            <a:pPr>
              <a:buClr>
                <a:schemeClr val="tx1"/>
              </a:buClr>
              <a:buSzPct val="100000"/>
            </a:pPr>
            <a:endParaRPr lang="en-US" sz="1000" dirty="0" smtClean="0"/>
          </a:p>
          <a:p>
            <a:pPr>
              <a:buClr>
                <a:schemeClr val="tx1"/>
              </a:buClr>
              <a:buSzPct val="100000"/>
            </a:pPr>
            <a:endParaRPr lang="en-US" sz="1000" dirty="0"/>
          </a:p>
          <a:p>
            <a:pPr>
              <a:buClr>
                <a:schemeClr val="tx1"/>
              </a:buClr>
              <a:buSzPct val="100000"/>
            </a:pPr>
            <a:endParaRPr lang="en-US" sz="1000" dirty="0" smtClean="0"/>
          </a:p>
          <a:p>
            <a:pPr>
              <a:buClr>
                <a:schemeClr val="tx1"/>
              </a:buClr>
              <a:buSzPct val="100000"/>
            </a:pPr>
            <a:endParaRPr lang="en-US" sz="1000" dirty="0" smtClean="0"/>
          </a:p>
          <a:p>
            <a:pPr marL="171450" indent="-171450">
              <a:buClr>
                <a:schemeClr val="tx1"/>
              </a:buClr>
              <a:buSzPct val="100000"/>
              <a:buFont typeface="Wingdings" charset="2"/>
              <a:buChar char=""/>
            </a:pPr>
            <a:endParaRPr lang="en-US" sz="1000" dirty="0" smtClean="0"/>
          </a:p>
          <a:p>
            <a:pPr marL="171450" indent="-171450">
              <a:buClr>
                <a:schemeClr val="tx1"/>
              </a:buClr>
              <a:buSzPct val="100000"/>
              <a:buFont typeface="Wingdings" charset="2"/>
              <a:buChar char=""/>
            </a:pPr>
            <a:endParaRPr lang="en-US" sz="1000" dirty="0"/>
          </a:p>
        </p:txBody>
      </p:sp>
      <p:sp>
        <p:nvSpPr>
          <p:cNvPr id="38" name="TextBox 37"/>
          <p:cNvSpPr txBox="1"/>
          <p:nvPr/>
        </p:nvSpPr>
        <p:spPr>
          <a:xfrm>
            <a:off x="4495800" y="6573083"/>
            <a:ext cx="2133600" cy="3631763"/>
          </a:xfrm>
          <a:prstGeom prst="rect">
            <a:avLst/>
          </a:prstGeom>
          <a:noFill/>
        </p:spPr>
        <p:txBody>
          <a:bodyPr wrap="square" rtlCol="0">
            <a:spAutoFit/>
          </a:bodyPr>
          <a:lstStyle/>
          <a:p>
            <a:pPr>
              <a:buClr>
                <a:schemeClr val="tx1"/>
              </a:buClr>
              <a:buSzPct val="126000"/>
            </a:pPr>
            <a:r>
              <a:rPr lang="en-US" altLang="zh-CN" sz="1000" dirty="0" smtClean="0"/>
              <a:t>SWBAT:</a:t>
            </a:r>
          </a:p>
          <a:p>
            <a:pPr>
              <a:buClr>
                <a:schemeClr val="tx1"/>
              </a:buClr>
              <a:buSzPct val="126000"/>
            </a:pPr>
            <a:r>
              <a:rPr lang="en-US" altLang="zh-CN" sz="1000" dirty="0" smtClean="0"/>
              <a:t>(Student will be able to)</a:t>
            </a:r>
            <a:endParaRPr lang="en-US" sz="1000" dirty="0" smtClean="0"/>
          </a:p>
          <a:p>
            <a:pPr marL="171450" indent="-171450">
              <a:buClr>
                <a:schemeClr val="tx1"/>
              </a:buClr>
              <a:buSzPct val="100000"/>
              <a:buFont typeface="Wingdings" charset="2"/>
              <a:buChar char=""/>
            </a:pPr>
            <a:r>
              <a:rPr lang="en-US" altLang="zh-CN" sz="1000" dirty="0" smtClean="0"/>
              <a:t>Understand what is solids</a:t>
            </a:r>
          </a:p>
          <a:p>
            <a:pPr marL="171450" indent="-171450">
              <a:buClr>
                <a:schemeClr val="tx1"/>
              </a:buClr>
              <a:buSzPct val="100000"/>
              <a:buFont typeface="Wingdings" charset="2"/>
              <a:buChar char=""/>
            </a:pPr>
            <a:r>
              <a:rPr lang="en-US" sz="1000" dirty="0" smtClean="0"/>
              <a:t>Understand</a:t>
            </a:r>
            <a:r>
              <a:rPr lang="zh-CN" altLang="en-US" sz="1000" dirty="0" smtClean="0"/>
              <a:t> </a:t>
            </a:r>
            <a:r>
              <a:rPr lang="en-US" altLang="zh-CN" sz="1000" dirty="0" smtClean="0"/>
              <a:t>the</a:t>
            </a:r>
            <a:r>
              <a:rPr lang="zh-CN" altLang="en-US" sz="1000" dirty="0" smtClean="0"/>
              <a:t> </a:t>
            </a:r>
            <a:r>
              <a:rPr lang="en-US" altLang="zh-CN" sz="1000" dirty="0" smtClean="0"/>
              <a:t>properties</a:t>
            </a:r>
            <a:r>
              <a:rPr lang="zh-CN" altLang="en-US" sz="1000" dirty="0" smtClean="0"/>
              <a:t> </a:t>
            </a:r>
            <a:r>
              <a:rPr lang="en-US" altLang="zh-CN" sz="1000" dirty="0" smtClean="0"/>
              <a:t>of</a:t>
            </a:r>
            <a:r>
              <a:rPr lang="zh-CN" altLang="en-US" sz="1000" dirty="0" smtClean="0"/>
              <a:t> </a:t>
            </a:r>
            <a:r>
              <a:rPr lang="en-US" altLang="zh-CN" sz="1000" dirty="0" smtClean="0"/>
              <a:t>solids</a:t>
            </a:r>
            <a:endParaRPr lang="en-US" sz="1000" dirty="0" smtClean="0"/>
          </a:p>
          <a:p>
            <a:pPr marL="171450" indent="-171450">
              <a:buClr>
                <a:schemeClr val="tx1"/>
              </a:buClr>
              <a:buSzPct val="100000"/>
              <a:buFont typeface="Wingdings" charset="2"/>
              <a:buChar char=""/>
            </a:pPr>
            <a:r>
              <a:rPr lang="en-US" altLang="zh-CN" sz="1000" dirty="0" smtClean="0"/>
              <a:t>For more science support, </a:t>
            </a:r>
            <a:r>
              <a:rPr lang="en-US" altLang="zh-CN" sz="1000" smtClean="0"/>
              <a:t>please click </a:t>
            </a:r>
            <a:r>
              <a:rPr lang="en-US" altLang="zh-CN" sz="1000" smtClean="0">
                <a:hlinkClick r:id="rId8"/>
              </a:rPr>
              <a:t>here</a:t>
            </a:r>
            <a:r>
              <a:rPr lang="en-US" altLang="zh-CN" sz="1000" smtClean="0"/>
              <a:t>.</a:t>
            </a:r>
            <a:endParaRPr lang="en-US" altLang="zh-CN" sz="1000" dirty="0" smtClean="0"/>
          </a:p>
          <a:p>
            <a:pPr marL="171450" indent="-171450">
              <a:buClr>
                <a:schemeClr val="tx1"/>
              </a:buClr>
              <a:buSzPct val="100000"/>
              <a:buFont typeface="Wingdings" charset="2"/>
              <a:buChar char=""/>
            </a:pPr>
            <a:endParaRPr lang="en-US" sz="1000" dirty="0"/>
          </a:p>
          <a:p>
            <a:pPr>
              <a:buClr>
                <a:schemeClr val="tx1"/>
              </a:buClr>
              <a:buSzPct val="100000"/>
            </a:pPr>
            <a:r>
              <a:rPr lang="en-US" altLang="zh-CN" sz="1000" dirty="0" smtClean="0"/>
              <a:t>Vocabulary:</a:t>
            </a:r>
          </a:p>
          <a:p>
            <a:pPr>
              <a:buClr>
                <a:schemeClr val="tx1"/>
              </a:buClr>
              <a:buSzPct val="100000"/>
            </a:pPr>
            <a:r>
              <a:rPr lang="en-US" sz="1000" dirty="0" smtClean="0"/>
              <a:t>Solids</a:t>
            </a:r>
            <a:r>
              <a:rPr lang="zh-CN" altLang="zh-CN" sz="1000" dirty="0" smtClean="0"/>
              <a:t>;</a:t>
            </a:r>
            <a:r>
              <a:rPr lang="en-US" altLang="zh-CN" sz="1000" dirty="0" smtClean="0"/>
              <a:t>liquids;</a:t>
            </a:r>
            <a:r>
              <a:rPr lang="zh-CN" altLang="en-US" sz="1000" dirty="0" smtClean="0"/>
              <a:t> </a:t>
            </a:r>
            <a:r>
              <a:rPr lang="en-US" altLang="zh-CN" sz="1000" dirty="0" smtClean="0"/>
              <a:t>shape;</a:t>
            </a:r>
            <a:r>
              <a:rPr lang="zh-CN" altLang="en-US" sz="1000" dirty="0" smtClean="0"/>
              <a:t> </a:t>
            </a:r>
            <a:r>
              <a:rPr lang="en-US" altLang="zh-CN" sz="1000" dirty="0" smtClean="0"/>
              <a:t>color;</a:t>
            </a:r>
            <a:r>
              <a:rPr lang="zh-CN" altLang="en-US" sz="1000" dirty="0" smtClean="0"/>
              <a:t> </a:t>
            </a:r>
            <a:r>
              <a:rPr lang="en-US" altLang="zh-CN" sz="1000" dirty="0" smtClean="0"/>
              <a:t>roll;</a:t>
            </a:r>
            <a:r>
              <a:rPr lang="zh-CN" altLang="en-US" sz="1000" dirty="0" smtClean="0"/>
              <a:t> </a:t>
            </a:r>
            <a:r>
              <a:rPr lang="en-US" altLang="zh-CN" sz="1000" dirty="0" smtClean="0"/>
              <a:t>stack;</a:t>
            </a:r>
            <a:r>
              <a:rPr lang="zh-CN" altLang="en-US" sz="1000" dirty="0" smtClean="0"/>
              <a:t> </a:t>
            </a:r>
            <a:r>
              <a:rPr lang="en-US" altLang="zh-CN" sz="1000" dirty="0" smtClean="0"/>
              <a:t>float;</a:t>
            </a:r>
            <a:r>
              <a:rPr lang="zh-CN" altLang="en-US" sz="1000" dirty="0" smtClean="0"/>
              <a:t> </a:t>
            </a:r>
            <a:r>
              <a:rPr lang="en-US" altLang="zh-CN" sz="1000" dirty="0" smtClean="0"/>
              <a:t>sink;</a:t>
            </a:r>
            <a:r>
              <a:rPr lang="zh-CN" altLang="en-US" sz="1000" dirty="0" smtClean="0"/>
              <a:t> </a:t>
            </a:r>
            <a:r>
              <a:rPr lang="en-US" altLang="zh-CN" sz="1000" dirty="0" smtClean="0"/>
              <a:t>magnetic;</a:t>
            </a:r>
            <a:r>
              <a:rPr lang="zh-CN" altLang="en-US" sz="1000" dirty="0" smtClean="0"/>
              <a:t> </a:t>
            </a:r>
            <a:r>
              <a:rPr lang="en-US" altLang="zh-CN" sz="1000" dirty="0" smtClean="0"/>
              <a:t>non-magnetic;</a:t>
            </a:r>
            <a:r>
              <a:rPr lang="zh-CN" altLang="en-US" sz="1000" dirty="0" smtClean="0"/>
              <a:t> </a:t>
            </a:r>
            <a:endParaRPr lang="en-US" sz="1000" dirty="0" smtClean="0"/>
          </a:p>
          <a:p>
            <a:pPr>
              <a:buClr>
                <a:schemeClr val="tx1"/>
              </a:buClr>
              <a:buSzPct val="126000"/>
            </a:pPr>
            <a:endParaRPr lang="en-US" sz="1000" dirty="0"/>
          </a:p>
          <a:p>
            <a:pPr>
              <a:buClr>
                <a:schemeClr val="tx1"/>
              </a:buClr>
              <a:buSzPct val="126000"/>
            </a:pPr>
            <a:endParaRPr lang="en-US" sz="1000" dirty="0" smtClean="0"/>
          </a:p>
          <a:p>
            <a:pPr>
              <a:buClr>
                <a:schemeClr val="tx1"/>
              </a:buClr>
              <a:buSzPct val="126000"/>
            </a:pPr>
            <a:endParaRPr lang="en-US" sz="1000" dirty="0" smtClean="0"/>
          </a:p>
          <a:p>
            <a:pPr>
              <a:buClr>
                <a:schemeClr val="tx1"/>
              </a:buClr>
              <a:buSzPct val="100000"/>
            </a:pPr>
            <a:endParaRPr lang="en-US" sz="1000" dirty="0" smtClean="0"/>
          </a:p>
          <a:p>
            <a:pPr>
              <a:buClr>
                <a:schemeClr val="tx1"/>
              </a:buClr>
              <a:buSzPct val="100000"/>
            </a:pPr>
            <a:endParaRPr lang="en-US" sz="1000" dirty="0" smtClean="0"/>
          </a:p>
          <a:p>
            <a:pPr>
              <a:buClr>
                <a:schemeClr val="tx1"/>
              </a:buClr>
              <a:buSzPct val="100000"/>
            </a:pPr>
            <a:endParaRPr lang="en-US" sz="1000" dirty="0" smtClean="0"/>
          </a:p>
          <a:p>
            <a:pPr>
              <a:buClr>
                <a:schemeClr val="tx1"/>
              </a:buClr>
              <a:buSzPct val="100000"/>
            </a:pPr>
            <a:endParaRPr lang="en-US" sz="1000" dirty="0"/>
          </a:p>
          <a:p>
            <a:pPr>
              <a:buClr>
                <a:schemeClr val="tx1"/>
              </a:buClr>
              <a:buSzPct val="100000"/>
            </a:pPr>
            <a:endParaRPr lang="en-US" sz="1000" dirty="0" smtClean="0"/>
          </a:p>
          <a:p>
            <a:pPr>
              <a:buClr>
                <a:schemeClr val="tx1"/>
              </a:buClr>
              <a:buSzPct val="100000"/>
            </a:pPr>
            <a:endParaRPr lang="en-US" sz="1000" dirty="0" smtClean="0"/>
          </a:p>
          <a:p>
            <a:pPr marL="171450" indent="-171450">
              <a:buClr>
                <a:schemeClr val="tx1"/>
              </a:buClr>
              <a:buSzPct val="100000"/>
              <a:buFont typeface="Wingdings" charset="2"/>
              <a:buChar char=""/>
            </a:pPr>
            <a:endParaRPr lang="en-US" sz="1000" dirty="0" smtClean="0"/>
          </a:p>
          <a:p>
            <a:pPr marL="171450" indent="-171450">
              <a:buClr>
                <a:schemeClr val="tx1"/>
              </a:buClr>
              <a:buSzPct val="100000"/>
              <a:buFont typeface="Wingdings" charset="2"/>
              <a:buChar char=""/>
            </a:pPr>
            <a:endParaRPr lang="en-US" sz="1000" dirty="0"/>
          </a:p>
        </p:txBody>
      </p:sp>
      <p:sp>
        <p:nvSpPr>
          <p:cNvPr id="32" name="Rounded Rectangle 31"/>
          <p:cNvSpPr/>
          <p:nvPr/>
        </p:nvSpPr>
        <p:spPr>
          <a:xfrm>
            <a:off x="228600" y="4648200"/>
            <a:ext cx="3810000" cy="1524000"/>
          </a:xfrm>
          <a:prstGeom prst="roundRect">
            <a:avLst/>
          </a:prstGeom>
          <a:solidFill>
            <a:schemeClr val="bg1"/>
          </a:solidFill>
          <a:ln w="508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6" name="Rounded Rectangle 35"/>
          <p:cNvSpPr/>
          <p:nvPr/>
        </p:nvSpPr>
        <p:spPr>
          <a:xfrm>
            <a:off x="381000" y="4648201"/>
            <a:ext cx="3581400" cy="304799"/>
          </a:xfrm>
          <a:prstGeom prst="roundRect">
            <a:avLst/>
          </a:prstGeom>
          <a:solidFill>
            <a:srgbClr val="558ED5"/>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ct val="115000"/>
              </a:lnSpc>
              <a:spcAft>
                <a:spcPts val="1000"/>
              </a:spcAft>
            </a:pPr>
            <a:r>
              <a:rPr lang="en-US" sz="12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Homework Support in Math and Chinese</a:t>
            </a:r>
            <a:endParaRPr lang="en-US" sz="1200" dirty="0">
              <a:ea typeface="Calibri"/>
              <a:cs typeface="Times New Roman"/>
            </a:endParaRPr>
          </a:p>
        </p:txBody>
      </p:sp>
      <p:sp>
        <p:nvSpPr>
          <p:cNvPr id="37" name="TextBox 36"/>
          <p:cNvSpPr txBox="1"/>
          <p:nvPr/>
        </p:nvSpPr>
        <p:spPr>
          <a:xfrm>
            <a:off x="304800" y="4953000"/>
            <a:ext cx="3657600" cy="1338828"/>
          </a:xfrm>
          <a:prstGeom prst="rect">
            <a:avLst/>
          </a:prstGeom>
          <a:noFill/>
        </p:spPr>
        <p:txBody>
          <a:bodyPr wrap="square" rtlCol="0">
            <a:spAutoFit/>
          </a:bodyPr>
          <a:lstStyle/>
          <a:p>
            <a:pPr>
              <a:buSzPct val="120000"/>
            </a:pPr>
            <a:r>
              <a:rPr lang="en-US" sz="1000" dirty="0" smtClean="0"/>
              <a:t>Please click </a:t>
            </a:r>
            <a:r>
              <a:rPr lang="en-US" sz="1000" dirty="0" smtClean="0">
                <a:hlinkClick r:id="rId9"/>
              </a:rPr>
              <a:t>Homework Support</a:t>
            </a:r>
            <a:r>
              <a:rPr lang="en-US" sz="1000" dirty="0" smtClean="0"/>
              <a:t>:</a:t>
            </a:r>
          </a:p>
          <a:p>
            <a:pPr marL="171450" indent="-171450">
              <a:buSzPct val="120000"/>
              <a:buFont typeface="Wingdings" charset="2"/>
              <a:buChar char=""/>
            </a:pPr>
            <a:r>
              <a:rPr lang="en-US" sz="900" dirty="0" smtClean="0"/>
              <a:t>Please finish the math worksheets sent home</a:t>
            </a:r>
            <a:r>
              <a:rPr lang="en-US" sz="900" dirty="0" smtClean="0"/>
              <a:t>; (there is only one piece of math since it is a short week)</a:t>
            </a:r>
            <a:endParaRPr lang="en-US" sz="900" dirty="0" smtClean="0"/>
          </a:p>
          <a:p>
            <a:pPr marL="171450" indent="-171450">
              <a:buSzPct val="120000"/>
              <a:buFont typeface="Wingdings" charset="2"/>
              <a:buChar char=""/>
            </a:pPr>
            <a:r>
              <a:rPr lang="en-US" sz="900" dirty="0" smtClean="0"/>
              <a:t>Please finish the Chinese worksheet sent home ( Please make sure your children are writing in the right stroke order);</a:t>
            </a:r>
          </a:p>
          <a:p>
            <a:pPr marL="171450" indent="-171450">
              <a:buSzPct val="120000"/>
              <a:buFont typeface="Wingdings" charset="2"/>
              <a:buChar char=""/>
            </a:pPr>
            <a:r>
              <a:rPr lang="en-US" sz="900" dirty="0" smtClean="0"/>
              <a:t>Please practice reading the book: </a:t>
            </a:r>
            <a:r>
              <a:rPr lang="en-US" sz="900" dirty="0" smtClean="0">
                <a:hlinkClick r:id="rId10"/>
              </a:rPr>
              <a:t>If it is sunny</a:t>
            </a:r>
            <a:r>
              <a:rPr lang="en-US" sz="900" dirty="0" smtClean="0"/>
              <a:t>. Suggested practice night: Tuesday and Thursday;</a:t>
            </a:r>
          </a:p>
          <a:p>
            <a:pPr marL="171450" indent="-171450">
              <a:buSzPct val="120000"/>
              <a:buFont typeface="Wingdings" charset="2"/>
              <a:buChar char=""/>
            </a:pPr>
            <a:r>
              <a:rPr lang="en-US" sz="900" dirty="0" smtClean="0"/>
              <a:t>For students’ reading “If it is sunny”, please click </a:t>
            </a:r>
            <a:r>
              <a:rPr lang="en-US" sz="900" dirty="0" smtClean="0">
                <a:hlinkClick r:id="rId11"/>
              </a:rPr>
              <a:t>here</a:t>
            </a:r>
            <a:r>
              <a:rPr lang="en-US" sz="900" dirty="0" smtClean="0"/>
              <a:t>.</a:t>
            </a:r>
          </a:p>
          <a:p>
            <a:pPr>
              <a:buSzPct val="120000"/>
            </a:pPr>
            <a:r>
              <a:rPr lang="en-US" sz="800" dirty="0" smtClean="0"/>
              <a:t>      </a:t>
            </a:r>
          </a:p>
        </p:txBody>
      </p:sp>
      <p:pic>
        <p:nvPicPr>
          <p:cNvPr id="3" name="Picture 2"/>
          <p:cNvPicPr>
            <a:picLocks noChangeAspect="1"/>
          </p:cNvPicPr>
          <p:nvPr/>
        </p:nvPicPr>
        <p:blipFill>
          <a:blip r:embed="rId12"/>
          <a:stretch>
            <a:fillRect/>
          </a:stretch>
        </p:blipFill>
        <p:spPr>
          <a:xfrm>
            <a:off x="533400" y="304800"/>
            <a:ext cx="3049412" cy="1371600"/>
          </a:xfrm>
          <a:prstGeom prst="rect">
            <a:avLst/>
          </a:prstGeom>
        </p:spPr>
      </p:pic>
    </p:spTree>
    <p:extLst>
      <p:ext uri="{BB962C8B-B14F-4D97-AF65-F5344CB8AC3E}">
        <p14:creationId xmlns:p14="http://schemas.microsoft.com/office/powerpoint/2010/main" val="361064873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21061</TotalTime>
  <Words>520</Words>
  <Application>Microsoft Macintosh PowerPoint</Application>
  <PresentationFormat>On-screen Show (4:3)</PresentationFormat>
  <Paragraphs>81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Galewski</dc:creator>
  <cp:lastModifiedBy>zl xu</cp:lastModifiedBy>
  <cp:revision>168</cp:revision>
  <cp:lastPrinted>2014-09-10T17:41:48Z</cp:lastPrinted>
  <dcterms:created xsi:type="dcterms:W3CDTF">2012-09-29T15:12:52Z</dcterms:created>
  <dcterms:modified xsi:type="dcterms:W3CDTF">2015-01-19T18:09:24Z</dcterms:modified>
</cp:coreProperties>
</file>