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C4681"/>
    <a:srgbClr val="2A8C96"/>
    <a:srgbClr val="F052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1" autoAdjust="0"/>
  </p:normalViewPr>
  <p:slideViewPr>
    <p:cSldViewPr>
      <p:cViewPr>
        <p:scale>
          <a:sx n="90" d="100"/>
          <a:sy n="90" d="100"/>
        </p:scale>
        <p:origin x="-1432" y="248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23249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46271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5858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B37FA9-519A-48C9-B9D9-8ECC260A55AA}" type="datetimeFigureOut">
              <a:rPr lang="en-US" smtClean="0"/>
              <a:t>9/14/14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670618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B37FA9-519A-48C9-B9D9-8ECC260A55AA}" type="datetimeFigureOut">
              <a:rPr lang="en-US" smtClean="0"/>
              <a:t>9/14/14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7298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B37FA9-519A-48C9-B9D9-8ECC260A55AA}" type="datetimeFigureOut">
              <a:rPr lang="en-US" smtClean="0"/>
              <a:t>9/14/14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74514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B37FA9-519A-48C9-B9D9-8ECC260A55AA}" type="datetimeFigureOut">
              <a:rPr lang="en-US" smtClean="0"/>
              <a:t>9/14/14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0975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B37FA9-519A-48C9-B9D9-8ECC260A55AA}" type="datetimeFigureOut">
              <a:rPr lang="en-US" smtClean="0"/>
              <a:t>9/14/14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9235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B37FA9-519A-48C9-B9D9-8ECC260A55AA}" type="datetimeFigureOut">
              <a:rPr lang="en-US" smtClean="0"/>
              <a:t>9/14/14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248691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9/14/14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1473040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B37FA9-519A-48C9-B9D9-8ECC260A55AA}" type="datetimeFigureOut">
              <a:rPr lang="en-US" smtClean="0"/>
              <a:t>9/14/14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5B898-7BBE-4D6E-96F9-444CC7742E53}" type="slidenum">
              <a:rPr lang="en-US" smtClean="0"/>
              <a:t>‹#›</a:t>
            </a:fld>
            <a:endParaRPr lang="en-US"/>
          </a:p>
        </p:txBody>
      </p:sp>
    </p:spTree>
    <p:extLst>
      <p:ext uri="{BB962C8B-B14F-4D97-AF65-F5344CB8AC3E}">
        <p14:creationId xmlns:p14="http://schemas.microsoft.com/office/powerpoint/2010/main" val="30213157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1B37FA9-519A-48C9-B9D9-8ECC260A55AA}" type="datetimeFigureOut">
              <a:rPr lang="en-US" smtClean="0"/>
              <a:t>9/14/14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AD5B898-7BBE-4D6E-96F9-444CC7742E53}" type="slidenum">
              <a:rPr lang="en-US" smtClean="0"/>
              <a:t>‹#›</a:t>
            </a:fld>
            <a:endParaRPr lang="en-US"/>
          </a:p>
        </p:txBody>
      </p:sp>
    </p:spTree>
    <p:extLst>
      <p:ext uri="{BB962C8B-B14F-4D97-AF65-F5344CB8AC3E}">
        <p14:creationId xmlns:p14="http://schemas.microsoft.com/office/powerpoint/2010/main" val="3014915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hyperlink" Target="http://zhonglixu.weebly.com/videos/ten-apples-up-on-top" TargetMode="External"/><Relationship Id="rId6" Type="http://schemas.openxmlformats.org/officeDocument/2006/relationships/hyperlink" Target="http://www.crk12.org/Page/1930" TargetMode="External"/><Relationship Id="rId7" Type="http://schemas.openxmlformats.org/officeDocument/2006/relationships/hyperlink" Target="http://zhonglixu.weebly.com/videos/three-monks-work-together-social-studies" TargetMode="External"/><Relationship Id="rId8" Type="http://schemas.openxmlformats.org/officeDocument/2006/relationships/hyperlink" Target="http://www.youtube.com/watch?v=smspKuKqt5c" TargetMode="External"/><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57200" y="228600"/>
            <a:ext cx="6324600" cy="1752600"/>
            <a:chOff x="228600" y="381000"/>
            <a:chExt cx="5410200" cy="1600200"/>
          </a:xfrm>
        </p:grpSpPr>
        <p:sp>
          <p:nvSpPr>
            <p:cNvPr id="5" name="Rounded Rectangle 4"/>
            <p:cNvSpPr/>
            <p:nvPr/>
          </p:nvSpPr>
          <p:spPr>
            <a:xfrm>
              <a:off x="228600" y="381000"/>
              <a:ext cx="5257800" cy="1371600"/>
            </a:xfrm>
            <a:prstGeom prst="roundRect">
              <a:avLst/>
            </a:prstGeom>
            <a:solidFill>
              <a:schemeClr val="bg1"/>
            </a:solidFill>
            <a:ln w="889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endParaRPr lang="en-US" sz="1100">
                <a:effectLst/>
                <a:ea typeface="Calibri"/>
                <a:cs typeface="Times New Roman"/>
              </a:endParaRPr>
            </a:p>
          </p:txBody>
        </p:sp>
        <p:pic>
          <p:nvPicPr>
            <p:cNvPr id="4" name="Picture 3"/>
            <p:cNvPicPr>
              <a:picLocks noChangeAspect="1"/>
            </p:cNvPicPr>
            <p:nvPr/>
          </p:nvPicPr>
          <p:blipFill>
            <a:blip r:embed="rId2"/>
            <a:stretch>
              <a:fillRect/>
            </a:stretch>
          </p:blipFill>
          <p:spPr>
            <a:xfrm>
              <a:off x="381000" y="396240"/>
              <a:ext cx="2286000" cy="1280160"/>
            </a:xfrm>
            <a:prstGeom prst="rect">
              <a:avLst/>
            </a:prstGeom>
          </p:spPr>
        </p:pic>
        <p:sp>
          <p:nvSpPr>
            <p:cNvPr id="6" name="Rectangle 5"/>
            <p:cNvSpPr/>
            <p:nvPr/>
          </p:nvSpPr>
          <p:spPr>
            <a:xfrm>
              <a:off x="2209800" y="533400"/>
              <a:ext cx="3429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Ms. </a:t>
              </a:r>
              <a:r>
                <a:rPr lang="en-US" altLang="zh-CN" sz="2200" b="1" dirty="0" err="1" smtClean="0">
                  <a:solidFill>
                    <a:srgbClr val="000000"/>
                  </a:solidFill>
                  <a:latin typeface="Comic Sans MS"/>
                  <a:ea typeface="HelloQueenie" pitchFamily="2" charset="0"/>
                  <a:cs typeface="Comic Sans MS"/>
                </a:rPr>
                <a:t>Xu’s</a:t>
              </a:r>
              <a:r>
                <a:rPr lang="en-US" altLang="zh-CN" sz="2200" b="1" dirty="0" smtClean="0">
                  <a:solidFill>
                    <a:srgbClr val="000000"/>
                  </a:solidFill>
                  <a:latin typeface="Comic Sans MS"/>
                  <a:ea typeface="HelloQueenie" pitchFamily="2" charset="0"/>
                  <a:cs typeface="Comic Sans MS"/>
                </a:rPr>
                <a:t> 1</a:t>
              </a:r>
              <a:r>
                <a:rPr lang="en-US" altLang="zh-CN" sz="2200" b="1" baseline="30000" dirty="0" smtClean="0">
                  <a:solidFill>
                    <a:srgbClr val="000000"/>
                  </a:solidFill>
                  <a:latin typeface="Comic Sans MS"/>
                  <a:ea typeface="HelloQueenie" pitchFamily="2" charset="0"/>
                  <a:cs typeface="Comic Sans MS"/>
                </a:rPr>
                <a:t>st</a:t>
              </a:r>
              <a:r>
                <a:rPr lang="en-US" altLang="zh-CN" sz="2200" b="1" dirty="0" smtClean="0">
                  <a:solidFill>
                    <a:srgbClr val="000000"/>
                  </a:solidFill>
                  <a:latin typeface="Comic Sans MS"/>
                  <a:ea typeface="HelloQueenie" pitchFamily="2" charset="0"/>
                  <a:cs typeface="Comic Sans MS"/>
                </a:rPr>
                <a:t> Grade </a:t>
              </a:r>
            </a:p>
            <a:p>
              <a:pPr marL="0" marR="0" algn="ctr">
                <a:lnSpc>
                  <a:spcPct val="115000"/>
                </a:lnSpc>
                <a:spcBef>
                  <a:spcPts val="0"/>
                </a:spcBef>
                <a:spcAft>
                  <a:spcPts val="1000"/>
                </a:spcAft>
              </a:pPr>
              <a:r>
                <a:rPr lang="en-US" altLang="zh-CN" sz="2200" b="1" dirty="0" smtClean="0">
                  <a:solidFill>
                    <a:srgbClr val="000000"/>
                  </a:solidFill>
                  <a:latin typeface="Comic Sans MS"/>
                  <a:ea typeface="HelloQueenie" pitchFamily="2" charset="0"/>
                  <a:cs typeface="Comic Sans MS"/>
                </a:rPr>
                <a:t>4th</a:t>
              </a:r>
              <a:r>
                <a:rPr lang="en-US" altLang="zh-CN" sz="2200" b="1" dirty="0" smtClean="0">
                  <a:solidFill>
                    <a:srgbClr val="000000"/>
                  </a:solidFill>
                  <a:latin typeface="Comic Sans MS"/>
                  <a:ea typeface="HelloQueenie" pitchFamily="2" charset="0"/>
                  <a:cs typeface="Comic Sans MS"/>
                </a:rPr>
                <a:t> </a:t>
              </a:r>
              <a:r>
                <a:rPr lang="en-US" altLang="zh-CN" sz="2200" b="1" dirty="0" smtClean="0">
                  <a:solidFill>
                    <a:srgbClr val="000000"/>
                  </a:solidFill>
                  <a:latin typeface="Comic Sans MS"/>
                  <a:ea typeface="HelloQueenie" pitchFamily="2" charset="0"/>
                  <a:cs typeface="Comic Sans MS"/>
                </a:rPr>
                <a:t>Week Update</a:t>
              </a:r>
            </a:p>
            <a:p>
              <a:pPr marL="0" marR="0" algn="ctr">
                <a:lnSpc>
                  <a:spcPct val="115000"/>
                </a:lnSpc>
                <a:spcBef>
                  <a:spcPts val="0"/>
                </a:spcBef>
                <a:spcAft>
                  <a:spcPts val="1000"/>
                </a:spcAft>
              </a:pPr>
              <a:r>
                <a:rPr lang="zh-CN" altLang="zh-CN" sz="2200" b="1" dirty="0" smtClean="0">
                  <a:solidFill>
                    <a:srgbClr val="000000"/>
                  </a:solidFill>
                  <a:latin typeface="Comic Sans MS"/>
                  <a:ea typeface="HelloQueenie" pitchFamily="2" charset="0"/>
                  <a:cs typeface="Comic Sans MS"/>
                </a:rPr>
                <a:t>（</a:t>
              </a:r>
              <a:r>
                <a:rPr lang="en-US" altLang="zh-CN" sz="2200" b="1" dirty="0" smtClean="0">
                  <a:solidFill>
                    <a:srgbClr val="000000"/>
                  </a:solidFill>
                  <a:latin typeface="Comic Sans MS"/>
                  <a:ea typeface="HelloQueenie" pitchFamily="2" charset="0"/>
                  <a:cs typeface="Comic Sans MS"/>
                </a:rPr>
                <a:t>9</a:t>
              </a:r>
              <a:r>
                <a:rPr lang="en-US" altLang="zh-CN" sz="2200" b="1" dirty="0" smtClean="0">
                  <a:solidFill>
                    <a:srgbClr val="000000"/>
                  </a:solidFill>
                  <a:latin typeface="Comic Sans MS"/>
                  <a:ea typeface="HelloQueenie" pitchFamily="2" charset="0"/>
                  <a:cs typeface="Comic Sans MS"/>
                </a:rPr>
                <a:t>/15-</a:t>
              </a:r>
              <a:r>
                <a:rPr lang="en-US" altLang="zh-CN" sz="2200" b="1" dirty="0" smtClean="0">
                  <a:solidFill>
                    <a:srgbClr val="000000"/>
                  </a:solidFill>
                  <a:latin typeface="Comic Sans MS"/>
                  <a:ea typeface="HelloQueenie" pitchFamily="2" charset="0"/>
                  <a:cs typeface="Comic Sans MS"/>
                </a:rPr>
                <a:t>9/</a:t>
              </a:r>
              <a:r>
                <a:rPr lang="en-US" altLang="zh-CN" sz="2200" b="1" dirty="0" smtClean="0">
                  <a:solidFill>
                    <a:srgbClr val="000000"/>
                  </a:solidFill>
                  <a:latin typeface="Comic Sans MS"/>
                  <a:ea typeface="HelloQueenie" pitchFamily="2" charset="0"/>
                  <a:cs typeface="Comic Sans MS"/>
                </a:rPr>
                <a:t>19)</a:t>
              </a:r>
              <a:endParaRPr lang="en-US" sz="2200" b="1" dirty="0" smtClean="0">
                <a:solidFill>
                  <a:srgbClr val="000000"/>
                </a:solidFill>
                <a:latin typeface="Comic Sans MS"/>
                <a:ea typeface="HelloQueenie" pitchFamily="2" charset="0"/>
                <a:cs typeface="Comic Sans MS"/>
              </a:endParaRPr>
            </a:p>
            <a:p>
              <a:pPr marL="0" marR="0" algn="ctr">
                <a:lnSpc>
                  <a:spcPct val="115000"/>
                </a:lnSpc>
                <a:spcBef>
                  <a:spcPts val="0"/>
                </a:spcBef>
                <a:spcAft>
                  <a:spcPts val="1000"/>
                </a:spcAft>
              </a:pPr>
              <a:endParaRPr lang="en-US" dirty="0">
                <a:solidFill>
                  <a:srgbClr val="000000"/>
                </a:solidFill>
                <a:effectLst/>
                <a:latin typeface="Harrington"/>
                <a:ea typeface="HelloQueenie" pitchFamily="2" charset="0"/>
                <a:cs typeface="Harrington"/>
              </a:endParaRPr>
            </a:p>
          </p:txBody>
        </p:sp>
      </p:grpSp>
      <p:pic>
        <p:nvPicPr>
          <p:cNvPr id="7" name="Picture 6"/>
          <p:cNvPicPr>
            <a:picLocks noChangeAspect="1"/>
          </p:cNvPicPr>
          <p:nvPr/>
        </p:nvPicPr>
        <p:blipFill>
          <a:blip r:embed="rId3"/>
          <a:stretch>
            <a:fillRect/>
          </a:stretch>
        </p:blipFill>
        <p:spPr>
          <a:xfrm>
            <a:off x="4114800" y="1828800"/>
            <a:ext cx="2362200" cy="1828800"/>
          </a:xfrm>
          <a:prstGeom prst="rect">
            <a:avLst/>
          </a:prstGeom>
        </p:spPr>
      </p:pic>
      <p:grpSp>
        <p:nvGrpSpPr>
          <p:cNvPr id="19" name="Group 18"/>
          <p:cNvGrpSpPr/>
          <p:nvPr/>
        </p:nvGrpSpPr>
        <p:grpSpPr>
          <a:xfrm>
            <a:off x="4191000" y="3733800"/>
            <a:ext cx="2286000" cy="2362199"/>
            <a:chOff x="3362833" y="6179673"/>
            <a:chExt cx="3579494" cy="2137561"/>
          </a:xfrm>
        </p:grpSpPr>
        <p:sp>
          <p:nvSpPr>
            <p:cNvPr id="8" name="Rounded Rectangle 7"/>
            <p:cNvSpPr/>
            <p:nvPr/>
          </p:nvSpPr>
          <p:spPr>
            <a:xfrm>
              <a:off x="3362833" y="6179674"/>
              <a:ext cx="3579494" cy="213756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ounded Rectangle 8"/>
            <p:cNvSpPr/>
            <p:nvPr/>
          </p:nvSpPr>
          <p:spPr>
            <a:xfrm>
              <a:off x="3482149" y="6179673"/>
              <a:ext cx="3460178" cy="304799"/>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Looking Ahead at Simpson</a:t>
              </a:r>
              <a:endParaRPr lang="en-US" sz="1200" dirty="0">
                <a:ea typeface="Calibri"/>
                <a:cs typeface="Times New Roman"/>
              </a:endParaRPr>
            </a:p>
          </p:txBody>
        </p:sp>
      </p:grpSp>
      <p:sp>
        <p:nvSpPr>
          <p:cNvPr id="13" name="Rounded Rectangle 12"/>
          <p:cNvSpPr/>
          <p:nvPr/>
        </p:nvSpPr>
        <p:spPr>
          <a:xfrm>
            <a:off x="274609" y="1905000"/>
            <a:ext cx="3687792" cy="4267200"/>
          </a:xfrm>
          <a:prstGeom prst="round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endParaRPr lang="en-US" sz="1100" dirty="0">
              <a:effectLst/>
              <a:ea typeface="Calibri"/>
              <a:cs typeface="Times New Roman"/>
            </a:endParaRPr>
          </a:p>
        </p:txBody>
      </p:sp>
      <p:sp>
        <p:nvSpPr>
          <p:cNvPr id="15" name="Rounded Rectangle 14"/>
          <p:cNvSpPr/>
          <p:nvPr/>
        </p:nvSpPr>
        <p:spPr>
          <a:xfrm>
            <a:off x="533400" y="1828800"/>
            <a:ext cx="32004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marL="0" marR="0" algn="ctr">
              <a:lnSpc>
                <a:spcPct val="115000"/>
              </a:lnSpc>
              <a:spcBef>
                <a:spcPts val="0"/>
              </a:spcBef>
              <a:spcAft>
                <a:spcPts val="1000"/>
              </a:spcAft>
            </a:pPr>
            <a:r>
              <a:rPr lang="en-US" sz="14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A Message from the Teacher</a:t>
            </a:r>
            <a:endParaRPr lang="en-US" sz="1400" dirty="0">
              <a:effectLst/>
              <a:ea typeface="Calibri"/>
              <a:cs typeface="Times New Roman"/>
            </a:endParaRPr>
          </a:p>
        </p:txBody>
      </p:sp>
      <p:sp>
        <p:nvSpPr>
          <p:cNvPr id="16" name="TextBox 15"/>
          <p:cNvSpPr txBox="1"/>
          <p:nvPr/>
        </p:nvSpPr>
        <p:spPr>
          <a:xfrm>
            <a:off x="304800" y="2133600"/>
            <a:ext cx="3657600" cy="4739759"/>
          </a:xfrm>
          <a:prstGeom prst="rect">
            <a:avLst/>
          </a:prstGeom>
          <a:noFill/>
        </p:spPr>
        <p:txBody>
          <a:bodyPr wrap="square" rtlCol="0">
            <a:spAutoFit/>
          </a:bodyPr>
          <a:lstStyle/>
          <a:p>
            <a:r>
              <a:rPr lang="en-US" sz="1400" dirty="0" smtClean="0"/>
              <a:t>Dear Families,</a:t>
            </a:r>
            <a:endParaRPr lang="en-US" sz="1400" dirty="0"/>
          </a:p>
          <a:p>
            <a:r>
              <a:rPr lang="en-US" sz="1400" dirty="0" smtClean="0"/>
              <a:t>Thank you for all that you have done to support your kids’ learning at home. I have noticed a growing number of users at my website. </a:t>
            </a:r>
            <a:r>
              <a:rPr lang="en-US" sz="1400" dirty="0" smtClean="0"/>
              <a:t>That’s my and our kids’ best motivation in learning.</a:t>
            </a:r>
            <a:endParaRPr lang="en-US" altLang="zh-CN" sz="1400" dirty="0" smtClean="0"/>
          </a:p>
          <a:p>
            <a:endParaRPr lang="en-US" sz="1400" dirty="0"/>
          </a:p>
          <a:p>
            <a:r>
              <a:rPr lang="en-US" sz="1400" dirty="0" smtClean="0"/>
              <a:t>This Wednesday is our Parent </a:t>
            </a:r>
            <a:r>
              <a:rPr lang="en-US" sz="1400" dirty="0" smtClean="0"/>
              <a:t>Information Night on homework support. We will not send any homework home till that we are sure that our parents know how to support our kids back home. You are more than welcome to join our homework workshop on 9.17 at 6:00 pm.</a:t>
            </a:r>
            <a:endParaRPr lang="en-US" sz="1400" dirty="0" smtClean="0"/>
          </a:p>
          <a:p>
            <a:endParaRPr lang="en-US" sz="1400" dirty="0"/>
          </a:p>
          <a:p>
            <a:r>
              <a:rPr lang="en-US" sz="1400" dirty="0" smtClean="0"/>
              <a:t>Once again, thank you for all that you have done. Let me know if you have any other questions.</a:t>
            </a:r>
          </a:p>
          <a:p>
            <a:r>
              <a:rPr lang="en-US" sz="1200" i="1" dirty="0" smtClean="0">
                <a:latin typeface="HanziPen SC Regular"/>
                <a:cs typeface="HanziPen SC Regular"/>
              </a:rPr>
              <a:t>   </a:t>
            </a:r>
            <a:r>
              <a:rPr lang="en-US" sz="1200" i="1" dirty="0">
                <a:latin typeface="HanziPen SC Regular"/>
                <a:cs typeface="HanziPen SC Regular"/>
              </a:rPr>
              <a:t> </a:t>
            </a:r>
            <a:r>
              <a:rPr lang="en-US" sz="1200" i="1" dirty="0" smtClean="0">
                <a:latin typeface="HanziPen SC Regular"/>
                <a:cs typeface="HanziPen SC Regular"/>
              </a:rPr>
              <a:t>   </a:t>
            </a:r>
            <a:endParaRPr lang="en-US" sz="1200" i="1" dirty="0" smtClean="0">
              <a:latin typeface="HanziPen SC Regular"/>
              <a:cs typeface="HanziPen SC Regular"/>
            </a:endParaRPr>
          </a:p>
          <a:p>
            <a:r>
              <a:rPr lang="en-US" sz="1200" i="1" dirty="0" smtClean="0">
                <a:latin typeface="HanziPen SC Regular"/>
                <a:cs typeface="HanziPen SC Regular"/>
              </a:rPr>
              <a:t> </a:t>
            </a:r>
            <a:r>
              <a:rPr lang="en-US" sz="1200" i="1" dirty="0" err="1" smtClean="0">
                <a:latin typeface="HanziPen SC Regular"/>
                <a:cs typeface="HanziPen SC Regular"/>
              </a:rPr>
              <a:t>Zhongli</a:t>
            </a:r>
            <a:r>
              <a:rPr lang="en-US" sz="1200" i="1" dirty="0" smtClean="0">
                <a:latin typeface="HanziPen SC Regular"/>
                <a:cs typeface="HanziPen SC Regular"/>
              </a:rPr>
              <a:t> Xu</a:t>
            </a:r>
          </a:p>
          <a:p>
            <a:endParaRPr lang="en-US" sz="1200" dirty="0"/>
          </a:p>
          <a:p>
            <a:endParaRPr lang="en-US" sz="1400" dirty="0" smtClean="0"/>
          </a:p>
          <a:p>
            <a:endParaRPr lang="en-US" sz="1400" dirty="0" smtClean="0"/>
          </a:p>
          <a:p>
            <a:r>
              <a:rPr lang="en-US" sz="1400" dirty="0" smtClean="0"/>
              <a:t> </a:t>
            </a:r>
            <a:endParaRPr lang="en-US" sz="1400" dirty="0"/>
          </a:p>
        </p:txBody>
      </p:sp>
      <p:sp>
        <p:nvSpPr>
          <p:cNvPr id="21" name="TextBox 20"/>
          <p:cNvSpPr txBox="1"/>
          <p:nvPr/>
        </p:nvSpPr>
        <p:spPr>
          <a:xfrm>
            <a:off x="4267200" y="2590800"/>
            <a:ext cx="2438400" cy="1077218"/>
          </a:xfrm>
          <a:prstGeom prst="rect">
            <a:avLst/>
          </a:prstGeom>
          <a:noFill/>
        </p:spPr>
        <p:txBody>
          <a:bodyPr wrap="square" rtlCol="0">
            <a:spAutoFit/>
          </a:bodyPr>
          <a:lstStyle/>
          <a:p>
            <a:r>
              <a:rPr lang="en-US" sz="1400" dirty="0" err="1" smtClean="0">
                <a:solidFill>
                  <a:schemeClr val="bg1"/>
                </a:solidFill>
              </a:rPr>
              <a:t>Zhongli</a:t>
            </a:r>
            <a:r>
              <a:rPr lang="en-US" sz="1400" dirty="0" smtClean="0">
                <a:solidFill>
                  <a:schemeClr val="bg1"/>
                </a:solidFill>
              </a:rPr>
              <a:t> Xu</a:t>
            </a:r>
          </a:p>
          <a:p>
            <a:endParaRPr lang="en-US" sz="1400" dirty="0" smtClean="0">
              <a:solidFill>
                <a:schemeClr val="bg1"/>
              </a:solidFill>
            </a:endParaRPr>
          </a:p>
          <a:p>
            <a:r>
              <a:rPr lang="en-US" sz="1200" dirty="0">
                <a:solidFill>
                  <a:schemeClr val="bg1"/>
                </a:solidFill>
              </a:rPr>
              <a:t>z</a:t>
            </a:r>
            <a:r>
              <a:rPr lang="en-US" sz="1200" dirty="0" smtClean="0">
                <a:solidFill>
                  <a:schemeClr val="bg1"/>
                </a:solidFill>
              </a:rPr>
              <a:t>hongli.xu@cr.k12.de.us</a:t>
            </a:r>
          </a:p>
          <a:p>
            <a:endParaRPr lang="en-US" sz="1200" dirty="0" smtClean="0">
              <a:solidFill>
                <a:schemeClr val="bg1"/>
              </a:solidFill>
            </a:endParaRPr>
          </a:p>
          <a:p>
            <a:r>
              <a:rPr lang="en-US" sz="1200" dirty="0" err="1" smtClean="0">
                <a:solidFill>
                  <a:schemeClr val="bg1"/>
                </a:solidFill>
              </a:rPr>
              <a:t>Zhonglixu.weebly.com</a:t>
            </a:r>
            <a:endParaRPr lang="en-US" sz="1200" dirty="0">
              <a:solidFill>
                <a:schemeClr val="bg1"/>
              </a:solidFill>
            </a:endParaRPr>
          </a:p>
        </p:txBody>
      </p:sp>
      <p:pic>
        <p:nvPicPr>
          <p:cNvPr id="23" name="Picture 22"/>
          <p:cNvPicPr>
            <a:picLocks noChangeAspect="1"/>
          </p:cNvPicPr>
          <p:nvPr/>
        </p:nvPicPr>
        <p:blipFill>
          <a:blip r:embed="rId4"/>
          <a:stretch>
            <a:fillRect/>
          </a:stretch>
        </p:blipFill>
        <p:spPr>
          <a:xfrm rot="9312534">
            <a:off x="3217374" y="5405827"/>
            <a:ext cx="532738" cy="766186"/>
          </a:xfrm>
          <a:prstGeom prst="rect">
            <a:avLst/>
          </a:prstGeom>
        </p:spPr>
      </p:pic>
      <p:sp>
        <p:nvSpPr>
          <p:cNvPr id="24" name="Rounded Rectangle 23"/>
          <p:cNvSpPr/>
          <p:nvPr/>
        </p:nvSpPr>
        <p:spPr>
          <a:xfrm>
            <a:off x="2286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Rounded Rectangle 25"/>
          <p:cNvSpPr/>
          <p:nvPr/>
        </p:nvSpPr>
        <p:spPr>
          <a:xfrm>
            <a:off x="23622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7" name="Rounded Rectangle 26"/>
          <p:cNvSpPr/>
          <p:nvPr/>
        </p:nvSpPr>
        <p:spPr>
          <a:xfrm>
            <a:off x="4495800" y="6324600"/>
            <a:ext cx="2133599" cy="2590800"/>
          </a:xfrm>
          <a:prstGeom prst="roundRect">
            <a:avLst/>
          </a:prstGeom>
          <a:solidFill>
            <a:schemeClr val="bg1"/>
          </a:solidFill>
          <a:ln w="508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Rounded Rectangle 27"/>
          <p:cNvSpPr/>
          <p:nvPr/>
        </p:nvSpPr>
        <p:spPr>
          <a:xfrm>
            <a:off x="4572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Math</a:t>
            </a:r>
            <a:endParaRPr lang="en-US" sz="1200" dirty="0">
              <a:ea typeface="Calibri"/>
              <a:cs typeface="Times New Roman"/>
            </a:endParaRPr>
          </a:p>
        </p:txBody>
      </p:sp>
      <p:sp>
        <p:nvSpPr>
          <p:cNvPr id="29" name="Rounded Rectangle 28"/>
          <p:cNvSpPr/>
          <p:nvPr/>
        </p:nvSpPr>
        <p:spPr>
          <a:xfrm>
            <a:off x="25908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Chinese</a:t>
            </a:r>
            <a:endParaRPr lang="en-US" sz="1200" dirty="0">
              <a:ea typeface="Calibri"/>
              <a:cs typeface="Times New Roman"/>
            </a:endParaRPr>
          </a:p>
        </p:txBody>
      </p:sp>
      <p:sp>
        <p:nvSpPr>
          <p:cNvPr id="30" name="Rounded Rectangle 29"/>
          <p:cNvSpPr/>
          <p:nvPr/>
        </p:nvSpPr>
        <p:spPr>
          <a:xfrm>
            <a:off x="4800600" y="6248400"/>
            <a:ext cx="1600200" cy="304800"/>
          </a:xfrm>
          <a:prstGeom prst="round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ct val="115000"/>
              </a:lnSpc>
              <a:spcAft>
                <a:spcPts val="1000"/>
              </a:spcAft>
            </a:pPr>
            <a:r>
              <a:rPr lang="en-US" sz="1200" b="1" dirty="0" smtClean="0">
                <a:ln w="9525" cap="flat" cmpd="sng" algn="ctr">
                  <a:solidFill>
                    <a:srgbClr val="FEFEFE"/>
                  </a:solidFill>
                  <a:prstDash val="solid"/>
                  <a:round/>
                </a:ln>
                <a:solidFill>
                  <a:srgbClr val="9BBB59"/>
                </a:solidFill>
                <a:effectLst>
                  <a:outerShdw blurRad="50000" dist="50800" dir="7500000" algn="tl">
                    <a:srgbClr val="000000">
                      <a:alpha val="35000"/>
                    </a:srgbClr>
                  </a:outerShdw>
                </a:effectLst>
                <a:latin typeface="pencilPete FONT"/>
                <a:ea typeface="Calibri"/>
                <a:cs typeface="Times New Roman"/>
              </a:rPr>
              <a:t>Social Studies</a:t>
            </a:r>
            <a:endParaRPr lang="en-US" sz="1200" dirty="0">
              <a:ea typeface="Calibri"/>
              <a:cs typeface="Times New Roman"/>
            </a:endParaRPr>
          </a:p>
        </p:txBody>
      </p:sp>
      <p:sp>
        <p:nvSpPr>
          <p:cNvPr id="31" name="TextBox 30"/>
          <p:cNvSpPr txBox="1"/>
          <p:nvPr/>
        </p:nvSpPr>
        <p:spPr>
          <a:xfrm>
            <a:off x="4267200" y="4038600"/>
            <a:ext cx="2133600" cy="2246769"/>
          </a:xfrm>
          <a:prstGeom prst="rect">
            <a:avLst/>
          </a:prstGeom>
          <a:noFill/>
        </p:spPr>
        <p:txBody>
          <a:bodyPr wrap="square" rtlCol="0">
            <a:spAutoFit/>
          </a:bodyPr>
          <a:lstStyle/>
          <a:p>
            <a:pPr marL="171450" indent="-171450">
              <a:buSzPct val="120000"/>
              <a:buFont typeface="Wingdings" charset="2"/>
              <a:buChar char=""/>
            </a:pPr>
            <a:r>
              <a:rPr lang="en-US" sz="1000" dirty="0" smtClean="0"/>
              <a:t>9/17 Parent Homework Support Night for Chinese Immersion from 6:00pm to 7:30pm. You are more than welcome to join us to better support your kids’ learning at home</a:t>
            </a:r>
          </a:p>
          <a:p>
            <a:pPr marL="171450" indent="-171450">
              <a:buSzPct val="120000"/>
              <a:buFont typeface="Wingdings" charset="2"/>
              <a:buChar char=""/>
            </a:pPr>
            <a:r>
              <a:rPr lang="en-US" sz="1000" dirty="0" smtClean="0"/>
              <a:t>9/24 PBS “Football Pep Rally” Celebration. (make sure your kid’s has 100 pride bucks to attend)</a:t>
            </a:r>
          </a:p>
          <a:p>
            <a:pPr marL="171450" indent="-171450">
              <a:buSzPct val="120000"/>
              <a:buFont typeface="Wingdings" charset="2"/>
              <a:buChar char=""/>
            </a:pPr>
            <a:r>
              <a:rPr lang="en-US" sz="1000" dirty="0" smtClean="0"/>
              <a:t>9/25 Rider Pride Parties from 2:20pm to 3:20 pm.</a:t>
            </a:r>
          </a:p>
          <a:p>
            <a:pPr marL="171450" indent="-171450">
              <a:buSzPct val="120000"/>
              <a:buFont typeface="Wingdings" charset="2"/>
              <a:buChar char=""/>
            </a:pPr>
            <a:r>
              <a:rPr lang="en-US" sz="1000" dirty="0" smtClean="0"/>
              <a:t>9/26 School closed for In-Service Day.</a:t>
            </a:r>
          </a:p>
          <a:p>
            <a:pPr marL="171450" indent="-171450">
              <a:buSzPct val="120000"/>
              <a:buFont typeface="Wingdings" charset="2"/>
              <a:buChar char=""/>
            </a:pPr>
            <a:endParaRPr lang="en-US" sz="1000" dirty="0" smtClean="0"/>
          </a:p>
        </p:txBody>
      </p:sp>
      <p:sp>
        <p:nvSpPr>
          <p:cNvPr id="33" name="TextBox 32"/>
          <p:cNvSpPr txBox="1"/>
          <p:nvPr/>
        </p:nvSpPr>
        <p:spPr>
          <a:xfrm>
            <a:off x="228600" y="6553200"/>
            <a:ext cx="2133600" cy="400110"/>
          </a:xfrm>
          <a:prstGeom prst="rect">
            <a:avLst/>
          </a:prstGeom>
          <a:noFill/>
        </p:spPr>
        <p:txBody>
          <a:bodyPr wrap="square" rtlCol="0">
            <a:spAutoFit/>
          </a:bodyPr>
          <a:lstStyle/>
          <a:p>
            <a:pPr>
              <a:buSzPct val="120000"/>
            </a:pPr>
            <a:endParaRPr lang="en-US" sz="1000" dirty="0" smtClean="0"/>
          </a:p>
          <a:p>
            <a:pPr>
              <a:buClr>
                <a:schemeClr val="tx1"/>
              </a:buClr>
              <a:buSzPct val="126000"/>
            </a:pPr>
            <a:endParaRPr lang="en-US" sz="1000" dirty="0"/>
          </a:p>
        </p:txBody>
      </p:sp>
      <p:sp>
        <p:nvSpPr>
          <p:cNvPr id="34" name="TextBox 33"/>
          <p:cNvSpPr txBox="1"/>
          <p:nvPr/>
        </p:nvSpPr>
        <p:spPr>
          <a:xfrm>
            <a:off x="228600" y="6553200"/>
            <a:ext cx="2133600" cy="2400657"/>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Count forward and backward from 0 to 30.</a:t>
            </a:r>
          </a:p>
          <a:p>
            <a:pPr marL="171450" indent="-171450">
              <a:buClr>
                <a:schemeClr val="tx1"/>
              </a:buClr>
              <a:buSzPct val="100000"/>
              <a:buFont typeface="Wingdings" charset="2"/>
              <a:buChar char=""/>
            </a:pPr>
            <a:r>
              <a:rPr lang="en-US" sz="1000" dirty="0" smtClean="0"/>
              <a:t>Skip count by 2’s starting from any number within 30.</a:t>
            </a:r>
          </a:p>
          <a:p>
            <a:pPr marL="171450" indent="-171450">
              <a:buClr>
                <a:schemeClr val="tx1"/>
              </a:buClr>
              <a:buSzPct val="100000"/>
              <a:buFont typeface="Wingdings" charset="2"/>
              <a:buChar char=""/>
            </a:pPr>
            <a:r>
              <a:rPr lang="en-US" sz="1000" dirty="0" smtClean="0"/>
              <a:t>Represent  any numbers within 30 using tens and ones.</a:t>
            </a:r>
            <a:endParaRPr lang="en-US" sz="1000" dirty="0" smtClean="0"/>
          </a:p>
          <a:p>
            <a:pPr>
              <a:buClr>
                <a:schemeClr val="tx1"/>
              </a:buClr>
              <a:buSzPct val="100000"/>
            </a:pPr>
            <a:endParaRPr lang="en-US" sz="1000" dirty="0"/>
          </a:p>
          <a:p>
            <a:pPr>
              <a:buClr>
                <a:schemeClr val="tx1"/>
              </a:buClr>
              <a:buSzPct val="100000"/>
            </a:pPr>
            <a:r>
              <a:rPr lang="en-US" sz="1000" dirty="0" smtClean="0"/>
              <a:t>VOCABULARY</a:t>
            </a:r>
            <a:r>
              <a:rPr lang="en-US" sz="1000" dirty="0" smtClean="0"/>
              <a:t>:</a:t>
            </a:r>
          </a:p>
          <a:p>
            <a:pPr>
              <a:buClr>
                <a:schemeClr val="tx1"/>
              </a:buClr>
              <a:buSzPct val="100000"/>
            </a:pPr>
            <a:r>
              <a:rPr lang="en-US" sz="1000" dirty="0" smtClean="0"/>
              <a:t>Skip count; efficient; tens; ones; represent; model; between; number chart; recognize; digit; most/least; ten frame.</a:t>
            </a:r>
            <a:endParaRPr lang="en-US" sz="1000" dirty="0" smtClean="0"/>
          </a:p>
          <a:p>
            <a:pPr marL="171450" indent="-171450">
              <a:buClr>
                <a:schemeClr val="tx1"/>
              </a:buClr>
              <a:buSzPct val="100000"/>
              <a:buFont typeface="Wingdings" charset="2"/>
              <a:buChar char=""/>
            </a:pPr>
            <a:endParaRPr lang="en-US" sz="1000" dirty="0"/>
          </a:p>
        </p:txBody>
      </p:sp>
      <p:sp>
        <p:nvSpPr>
          <p:cNvPr id="35" name="TextBox 34"/>
          <p:cNvSpPr txBox="1"/>
          <p:nvPr/>
        </p:nvSpPr>
        <p:spPr>
          <a:xfrm>
            <a:off x="2362200" y="6553200"/>
            <a:ext cx="2133600" cy="3016210"/>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00000"/>
              <a:buFont typeface="Wingdings" charset="2"/>
              <a:buChar char=""/>
            </a:pPr>
            <a:r>
              <a:rPr lang="en-US" sz="1000" dirty="0" smtClean="0"/>
              <a:t>Retell </a:t>
            </a:r>
            <a:r>
              <a:rPr lang="en-US" sz="1000" dirty="0" smtClean="0"/>
              <a:t>the story “Ten Apples Up On Top!” in Chinese</a:t>
            </a:r>
            <a:r>
              <a:rPr lang="en-US" sz="1000" dirty="0" smtClean="0"/>
              <a:t>.</a:t>
            </a:r>
          </a:p>
          <a:p>
            <a:pPr marL="171450" indent="-171450">
              <a:buClr>
                <a:schemeClr val="tx1"/>
              </a:buClr>
              <a:buSzPct val="100000"/>
              <a:buFont typeface="Wingdings" charset="2"/>
              <a:buChar char=""/>
            </a:pPr>
            <a:r>
              <a:rPr lang="en-US" sz="1000" dirty="0" smtClean="0"/>
              <a:t>Read Chinese Readers Green Book 10: What Day Is It Today?</a:t>
            </a:r>
            <a:endParaRPr lang="en-US" sz="1000" dirty="0" smtClean="0"/>
          </a:p>
          <a:p>
            <a:pPr>
              <a:buClr>
                <a:schemeClr val="tx1"/>
              </a:buClr>
              <a:buSzPct val="100000"/>
            </a:pPr>
            <a:endParaRPr lang="en-US" sz="1000" dirty="0" smtClean="0"/>
          </a:p>
          <a:p>
            <a:pPr>
              <a:buClr>
                <a:schemeClr val="tx1"/>
              </a:buClr>
              <a:buSzPct val="100000"/>
            </a:pPr>
            <a:r>
              <a:rPr lang="en-US" sz="1000" dirty="0" smtClean="0"/>
              <a:t>SUPPORTING </a:t>
            </a:r>
            <a:r>
              <a:rPr lang="en-US" sz="1000" dirty="0" smtClean="0"/>
              <a:t>LINKS, PLEASE CLICK:</a:t>
            </a:r>
            <a:endParaRPr lang="en-US" sz="1000" dirty="0" smtClean="0"/>
          </a:p>
          <a:p>
            <a:pPr>
              <a:buClr>
                <a:schemeClr val="tx1"/>
              </a:buClr>
              <a:buSzPct val="100000"/>
            </a:pPr>
            <a:r>
              <a:rPr lang="en-US" sz="1000" dirty="0" smtClean="0">
                <a:hlinkClick r:id="rId5"/>
              </a:rPr>
              <a:t>“Ten Apples Up On Top!”</a:t>
            </a:r>
            <a:r>
              <a:rPr lang="en-US" sz="1000" dirty="0" smtClean="0">
                <a:hlinkClick r:id="rId5"/>
              </a:rPr>
              <a:t>:</a:t>
            </a:r>
            <a:endParaRPr lang="en-US" sz="1000" dirty="0" smtClean="0"/>
          </a:p>
          <a:p>
            <a:pPr>
              <a:buClr>
                <a:schemeClr val="tx1"/>
              </a:buClr>
              <a:buSzPct val="100000"/>
            </a:pPr>
            <a:endParaRPr lang="en-US" sz="1000" dirty="0"/>
          </a:p>
          <a:p>
            <a:pPr>
              <a:buClr>
                <a:schemeClr val="tx1"/>
              </a:buClr>
              <a:buSzPct val="100000"/>
            </a:pPr>
            <a:r>
              <a:rPr lang="en-US" sz="1000" dirty="0" smtClean="0">
                <a:hlinkClick r:id="rId6"/>
              </a:rPr>
              <a:t>What Day Is It Today? Green Book 10</a:t>
            </a:r>
            <a:endParaRPr lang="en-US" sz="1000" dirty="0" smtClean="0"/>
          </a:p>
          <a:p>
            <a:pPr>
              <a:buClr>
                <a:schemeClr val="tx1"/>
              </a:buClr>
              <a:buSzPct val="100000"/>
            </a:pPr>
            <a:r>
              <a:rPr lang="en-US" sz="1000" dirty="0" smtClean="0"/>
              <a:t>(You can click on the words to pronounce each vocabulary)</a:t>
            </a:r>
            <a:endParaRPr lang="en-US" sz="1000" dirty="0" smtClean="0"/>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
        <p:nvSpPr>
          <p:cNvPr id="38" name="TextBox 37"/>
          <p:cNvSpPr txBox="1"/>
          <p:nvPr/>
        </p:nvSpPr>
        <p:spPr>
          <a:xfrm>
            <a:off x="4495800" y="6573083"/>
            <a:ext cx="2133600" cy="3785652"/>
          </a:xfrm>
          <a:prstGeom prst="rect">
            <a:avLst/>
          </a:prstGeom>
          <a:noFill/>
        </p:spPr>
        <p:txBody>
          <a:bodyPr wrap="square" rtlCol="0">
            <a:spAutoFit/>
          </a:bodyPr>
          <a:lstStyle/>
          <a:p>
            <a:pPr>
              <a:buClr>
                <a:schemeClr val="tx1"/>
              </a:buClr>
              <a:buSzPct val="126000"/>
            </a:pPr>
            <a:r>
              <a:rPr lang="en-US" sz="1000" dirty="0" smtClean="0"/>
              <a:t>SWBAT:</a:t>
            </a:r>
          </a:p>
          <a:p>
            <a:pPr>
              <a:buClr>
                <a:schemeClr val="tx1"/>
              </a:buClr>
              <a:buSzPct val="126000"/>
            </a:pPr>
            <a:r>
              <a:rPr lang="en-US" sz="1000" dirty="0" smtClean="0"/>
              <a:t>(Student will be able to)</a:t>
            </a:r>
          </a:p>
          <a:p>
            <a:pPr marL="171450" indent="-171450">
              <a:buClr>
                <a:schemeClr val="tx1"/>
              </a:buClr>
              <a:buSzPct val="126000"/>
              <a:buFont typeface="Wingdings" charset="2"/>
              <a:buChar char=""/>
            </a:pPr>
            <a:r>
              <a:rPr lang="en-US" sz="1000" dirty="0" smtClean="0"/>
              <a:t>Describe characteristics that people work in a group.</a:t>
            </a:r>
          </a:p>
          <a:p>
            <a:pPr marL="171450" indent="-171450">
              <a:buClr>
                <a:schemeClr val="tx1"/>
              </a:buClr>
              <a:buSzPct val="126000"/>
              <a:buFont typeface="Wingdings" charset="2"/>
              <a:buChar char=""/>
            </a:pPr>
            <a:r>
              <a:rPr lang="en-US" sz="1000" dirty="0" smtClean="0"/>
              <a:t>Understand how students might best work together to achieve common goals?</a:t>
            </a:r>
          </a:p>
          <a:p>
            <a:pPr marL="171450" indent="-171450">
              <a:buClr>
                <a:schemeClr val="tx1"/>
              </a:buClr>
              <a:buSzPct val="126000"/>
              <a:buFont typeface="Wingdings" charset="2"/>
              <a:buChar char=""/>
            </a:pPr>
            <a:r>
              <a:rPr lang="en-US" sz="1000" dirty="0" smtClean="0"/>
              <a:t>Talk about why people need to work together?</a:t>
            </a:r>
          </a:p>
          <a:p>
            <a:pPr>
              <a:buClr>
                <a:schemeClr val="tx1"/>
              </a:buClr>
              <a:buSzPct val="126000"/>
            </a:pPr>
            <a:endParaRPr lang="en-US" sz="1000" dirty="0"/>
          </a:p>
          <a:p>
            <a:pPr>
              <a:buClr>
                <a:schemeClr val="tx1"/>
              </a:buClr>
              <a:buSzPct val="126000"/>
            </a:pPr>
            <a:r>
              <a:rPr lang="en-US" sz="1000" dirty="0" smtClean="0"/>
              <a:t>SUPPORTING LINKS:</a:t>
            </a:r>
          </a:p>
          <a:p>
            <a:pPr>
              <a:buClr>
                <a:schemeClr val="tx1"/>
              </a:buClr>
              <a:buSzPct val="126000"/>
            </a:pPr>
            <a:r>
              <a:rPr lang="en-US" sz="1000" dirty="0" smtClean="0">
                <a:hlinkClick r:id="rId7"/>
              </a:rPr>
              <a:t>“Three Monks</a:t>
            </a:r>
            <a:r>
              <a:rPr lang="en-US" sz="1000" dirty="0" smtClean="0">
                <a:hlinkClick r:id="rId7"/>
              </a:rPr>
              <a:t>”</a:t>
            </a:r>
            <a:endParaRPr lang="en-US" sz="1000" dirty="0" smtClean="0"/>
          </a:p>
          <a:p>
            <a:pPr>
              <a:buClr>
                <a:schemeClr val="tx1"/>
              </a:buClr>
              <a:buSzPct val="126000"/>
            </a:pPr>
            <a:endParaRPr lang="en-US" sz="1000" dirty="0"/>
          </a:p>
          <a:p>
            <a:pPr>
              <a:buClr>
                <a:schemeClr val="tx1"/>
              </a:buClr>
              <a:buSzPct val="126000"/>
            </a:pPr>
            <a:r>
              <a:rPr lang="en-US" sz="1000" dirty="0" smtClean="0">
                <a:hlinkClick r:id="rId8"/>
              </a:rPr>
              <a:t>“Little Red Hen”</a:t>
            </a:r>
            <a:endParaRPr lang="en-US" sz="1000" dirty="0"/>
          </a:p>
          <a:p>
            <a:pPr>
              <a:buClr>
                <a:schemeClr val="tx1"/>
              </a:buClr>
              <a:buSzPct val="126000"/>
            </a:pPr>
            <a:endParaRPr lang="en-US" sz="1000" dirty="0" smtClean="0"/>
          </a:p>
          <a:p>
            <a:pPr>
              <a:buClr>
                <a:schemeClr val="tx1"/>
              </a:buClr>
              <a:buSzPct val="126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smtClean="0"/>
          </a:p>
          <a:p>
            <a:pPr>
              <a:buClr>
                <a:schemeClr val="tx1"/>
              </a:buClr>
              <a:buSzPct val="100000"/>
            </a:pPr>
            <a:endParaRPr lang="en-US" sz="1000" dirty="0"/>
          </a:p>
          <a:p>
            <a:pPr>
              <a:buClr>
                <a:schemeClr val="tx1"/>
              </a:buClr>
              <a:buSzPct val="100000"/>
            </a:pPr>
            <a:endParaRPr lang="en-US" sz="1000" dirty="0" smtClean="0"/>
          </a:p>
          <a:p>
            <a:pPr>
              <a:buClr>
                <a:schemeClr val="tx1"/>
              </a:buClr>
              <a:buSzPct val="100000"/>
            </a:pPr>
            <a:endParaRPr lang="en-US" sz="1000" dirty="0" smtClean="0"/>
          </a:p>
          <a:p>
            <a:pPr marL="171450" indent="-171450">
              <a:buClr>
                <a:schemeClr val="tx1"/>
              </a:buClr>
              <a:buSzPct val="100000"/>
              <a:buFont typeface="Wingdings" charset="2"/>
              <a:buChar char=""/>
            </a:pPr>
            <a:endParaRPr lang="en-US" sz="1000" dirty="0" smtClean="0"/>
          </a:p>
          <a:p>
            <a:pPr marL="171450" indent="-171450">
              <a:buClr>
                <a:schemeClr val="tx1"/>
              </a:buClr>
              <a:buSzPct val="100000"/>
              <a:buFont typeface="Wingdings" charset="2"/>
              <a:buChar char=""/>
            </a:pPr>
            <a:endParaRPr lang="en-US" sz="1000" dirty="0"/>
          </a:p>
        </p:txBody>
      </p:sp>
    </p:spTree>
    <p:extLst>
      <p:ext uri="{BB962C8B-B14F-4D97-AF65-F5344CB8AC3E}">
        <p14:creationId xmlns:p14="http://schemas.microsoft.com/office/powerpoint/2010/main" val="3610648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1850</TotalTime>
  <Words>442</Words>
  <Application>Microsoft Macintosh PowerPoint</Application>
  <PresentationFormat>On-screen Show (4:3)</PresentationFormat>
  <Paragraphs>69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Galewski</dc:creator>
  <cp:lastModifiedBy>zl xu</cp:lastModifiedBy>
  <cp:revision>78</cp:revision>
  <cp:lastPrinted>2014-09-10T17:41:48Z</cp:lastPrinted>
  <dcterms:created xsi:type="dcterms:W3CDTF">2012-09-29T15:12:52Z</dcterms:created>
  <dcterms:modified xsi:type="dcterms:W3CDTF">2014-09-14T23:54:24Z</dcterms:modified>
</cp:coreProperties>
</file>