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C4681"/>
    <a:srgbClr val="2A8C96"/>
    <a:srgbClr val="F052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1" autoAdjust="0"/>
  </p:normalViewPr>
  <p:slideViewPr>
    <p:cSldViewPr>
      <p:cViewPr>
        <p:scale>
          <a:sx n="134" d="100"/>
          <a:sy n="134" d="100"/>
        </p:scale>
        <p:origin x="-480" y="96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232497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462712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5858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670618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B37FA9-519A-48C9-B9D9-8ECC260A55AA}"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7298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B37FA9-519A-48C9-B9D9-8ECC260A55AA}" type="datetimeFigureOut">
              <a:rPr lang="en-US" smtClean="0"/>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745147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B37FA9-519A-48C9-B9D9-8ECC260A55AA}" type="datetimeFigureOut">
              <a:rPr lang="en-US" smtClean="0"/>
              <a:t>9/15/14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09754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B37FA9-519A-48C9-B9D9-8ECC260A55AA}" type="datetimeFigureOut">
              <a:rPr lang="en-US" smtClean="0"/>
              <a:t>9/15/14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92350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37FA9-519A-48C9-B9D9-8ECC260A55AA}" type="datetimeFigureOut">
              <a:rPr lang="en-US" smtClean="0"/>
              <a:t>9/15/14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86914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37FA9-519A-48C9-B9D9-8ECC260A55AA}" type="datetimeFigureOut">
              <a:rPr lang="en-US" smtClean="0"/>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147304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37FA9-519A-48C9-B9D9-8ECC260A55AA}" type="datetimeFigureOut">
              <a:rPr lang="en-US" smtClean="0"/>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213157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gi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1B37FA9-519A-48C9-B9D9-8ECC260A55AA}" type="datetimeFigureOut">
              <a:rPr lang="en-US" smtClean="0"/>
              <a:t>9/15/14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AD5B898-7BBE-4D6E-96F9-444CC7742E53}" type="slidenum">
              <a:rPr lang="en-US" smtClean="0"/>
              <a:t>‹#›</a:t>
            </a:fld>
            <a:endParaRPr lang="en-US"/>
          </a:p>
        </p:txBody>
      </p:sp>
    </p:spTree>
    <p:extLst>
      <p:ext uri="{BB962C8B-B14F-4D97-AF65-F5344CB8AC3E}">
        <p14:creationId xmlns:p14="http://schemas.microsoft.com/office/powerpoint/2010/main" val="3014915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hyperlink" Target="http://www.crk12.org/Page/1930" TargetMode="External"/><Relationship Id="rId6" Type="http://schemas.openxmlformats.org/officeDocument/2006/relationships/hyperlink" Target="http://zhonglixu.weebly.com/homework-support" TargetMode="External"/><Relationship Id="rId7" Type="http://schemas.openxmlformats.org/officeDocument/2006/relationships/hyperlink" Target="http://www.youtube.com/watch?v=smspKuKqt5c" TargetMode="External"/><Relationship Id="rId8" Type="http://schemas.openxmlformats.org/officeDocument/2006/relationships/hyperlink" Target="http://zhonglixu.weebly.com/homework-support/2014-2015-5th-week-homework" TargetMode="External"/><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57200" y="228600"/>
            <a:ext cx="6324600" cy="1752600"/>
            <a:chOff x="228600" y="381000"/>
            <a:chExt cx="5410200" cy="1600200"/>
          </a:xfrm>
        </p:grpSpPr>
        <p:sp>
          <p:nvSpPr>
            <p:cNvPr id="5" name="Rounded Rectangle 4"/>
            <p:cNvSpPr/>
            <p:nvPr/>
          </p:nvSpPr>
          <p:spPr>
            <a:xfrm>
              <a:off x="228600" y="381000"/>
              <a:ext cx="5257800" cy="1371600"/>
            </a:xfrm>
            <a:prstGeom prst="roundRect">
              <a:avLst/>
            </a:prstGeom>
            <a:solidFill>
              <a:schemeClr val="bg1"/>
            </a:solidFill>
            <a:ln w="889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endParaRPr lang="en-US" sz="1100">
                <a:effectLst/>
                <a:ea typeface="Calibri"/>
                <a:cs typeface="Times New Roman"/>
              </a:endParaRPr>
            </a:p>
          </p:txBody>
        </p:sp>
        <p:pic>
          <p:nvPicPr>
            <p:cNvPr id="4" name="Picture 3"/>
            <p:cNvPicPr>
              <a:picLocks noChangeAspect="1"/>
            </p:cNvPicPr>
            <p:nvPr/>
          </p:nvPicPr>
          <p:blipFill>
            <a:blip r:embed="rId2"/>
            <a:stretch>
              <a:fillRect/>
            </a:stretch>
          </p:blipFill>
          <p:spPr>
            <a:xfrm>
              <a:off x="381000" y="396240"/>
              <a:ext cx="2286000" cy="1280160"/>
            </a:xfrm>
            <a:prstGeom prst="rect">
              <a:avLst/>
            </a:prstGeom>
          </p:spPr>
        </p:pic>
        <p:sp>
          <p:nvSpPr>
            <p:cNvPr id="6" name="Rectangle 5"/>
            <p:cNvSpPr/>
            <p:nvPr/>
          </p:nvSpPr>
          <p:spPr>
            <a:xfrm>
              <a:off x="2209800" y="533400"/>
              <a:ext cx="34290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altLang="zh-CN" sz="2200" b="1" dirty="0" smtClean="0">
                  <a:solidFill>
                    <a:srgbClr val="000000"/>
                  </a:solidFill>
                  <a:latin typeface="Comic Sans MS"/>
                  <a:ea typeface="HelloQueenie" pitchFamily="2" charset="0"/>
                  <a:cs typeface="Comic Sans MS"/>
                </a:rPr>
                <a:t>Ms. </a:t>
              </a:r>
              <a:r>
                <a:rPr lang="en-US" altLang="zh-CN" sz="2200" b="1" dirty="0" err="1" smtClean="0">
                  <a:solidFill>
                    <a:srgbClr val="000000"/>
                  </a:solidFill>
                  <a:latin typeface="Comic Sans MS"/>
                  <a:ea typeface="HelloQueenie" pitchFamily="2" charset="0"/>
                  <a:cs typeface="Comic Sans MS"/>
                </a:rPr>
                <a:t>Xu’s</a:t>
              </a:r>
              <a:r>
                <a:rPr lang="en-US" altLang="zh-CN" sz="2200" b="1" dirty="0" smtClean="0">
                  <a:solidFill>
                    <a:srgbClr val="000000"/>
                  </a:solidFill>
                  <a:latin typeface="Comic Sans MS"/>
                  <a:ea typeface="HelloQueenie" pitchFamily="2" charset="0"/>
                  <a:cs typeface="Comic Sans MS"/>
                </a:rPr>
                <a:t> 1</a:t>
              </a:r>
              <a:r>
                <a:rPr lang="en-US" altLang="zh-CN" sz="2200" b="1" baseline="30000" dirty="0" smtClean="0">
                  <a:solidFill>
                    <a:srgbClr val="000000"/>
                  </a:solidFill>
                  <a:latin typeface="Comic Sans MS"/>
                  <a:ea typeface="HelloQueenie" pitchFamily="2" charset="0"/>
                  <a:cs typeface="Comic Sans MS"/>
                </a:rPr>
                <a:t>st</a:t>
              </a:r>
              <a:r>
                <a:rPr lang="en-US" altLang="zh-CN" sz="2200" b="1" dirty="0" smtClean="0">
                  <a:solidFill>
                    <a:srgbClr val="000000"/>
                  </a:solidFill>
                  <a:latin typeface="Comic Sans MS"/>
                  <a:ea typeface="HelloQueenie" pitchFamily="2" charset="0"/>
                  <a:cs typeface="Comic Sans MS"/>
                </a:rPr>
                <a:t> Grade </a:t>
              </a:r>
            </a:p>
            <a:p>
              <a:pPr marL="0" marR="0" algn="ctr">
                <a:lnSpc>
                  <a:spcPct val="115000"/>
                </a:lnSpc>
                <a:spcBef>
                  <a:spcPts val="0"/>
                </a:spcBef>
                <a:spcAft>
                  <a:spcPts val="1000"/>
                </a:spcAft>
              </a:pPr>
              <a:r>
                <a:rPr lang="en-US" altLang="zh-CN" sz="2200" b="1" dirty="0">
                  <a:solidFill>
                    <a:srgbClr val="000000"/>
                  </a:solidFill>
                  <a:latin typeface="Comic Sans MS"/>
                  <a:ea typeface="HelloQueenie" pitchFamily="2" charset="0"/>
                  <a:cs typeface="Comic Sans MS"/>
                </a:rPr>
                <a:t>5</a:t>
              </a:r>
              <a:r>
                <a:rPr lang="en-US" altLang="zh-CN" sz="2200" b="1" dirty="0" smtClean="0">
                  <a:solidFill>
                    <a:srgbClr val="000000"/>
                  </a:solidFill>
                  <a:latin typeface="Comic Sans MS"/>
                  <a:ea typeface="HelloQueenie" pitchFamily="2" charset="0"/>
                  <a:cs typeface="Comic Sans MS"/>
                </a:rPr>
                <a:t>th </a:t>
              </a:r>
              <a:r>
                <a:rPr lang="en-US" altLang="zh-CN" sz="2200" b="1" dirty="0" smtClean="0">
                  <a:solidFill>
                    <a:srgbClr val="000000"/>
                  </a:solidFill>
                  <a:latin typeface="Comic Sans MS"/>
                  <a:ea typeface="HelloQueenie" pitchFamily="2" charset="0"/>
                  <a:cs typeface="Comic Sans MS"/>
                </a:rPr>
                <a:t>Week Update</a:t>
              </a:r>
            </a:p>
            <a:p>
              <a:pPr marL="0" marR="0" algn="ctr">
                <a:lnSpc>
                  <a:spcPct val="115000"/>
                </a:lnSpc>
                <a:spcBef>
                  <a:spcPts val="0"/>
                </a:spcBef>
                <a:spcAft>
                  <a:spcPts val="1000"/>
                </a:spcAft>
              </a:pPr>
              <a:r>
                <a:rPr lang="zh-CN" altLang="zh-CN" sz="2200" b="1" dirty="0" smtClean="0">
                  <a:solidFill>
                    <a:srgbClr val="000000"/>
                  </a:solidFill>
                  <a:latin typeface="Comic Sans MS"/>
                  <a:ea typeface="HelloQueenie" pitchFamily="2" charset="0"/>
                  <a:cs typeface="Comic Sans MS"/>
                </a:rPr>
                <a:t>（</a:t>
              </a:r>
              <a:r>
                <a:rPr lang="en-US" altLang="zh-CN" sz="2200" b="1" dirty="0" smtClean="0">
                  <a:solidFill>
                    <a:srgbClr val="000000"/>
                  </a:solidFill>
                  <a:latin typeface="Comic Sans MS"/>
                  <a:ea typeface="HelloQueenie" pitchFamily="2" charset="0"/>
                  <a:cs typeface="Comic Sans MS"/>
                </a:rPr>
                <a:t>9</a:t>
              </a:r>
              <a:r>
                <a:rPr lang="en-US" altLang="zh-CN" sz="2200" b="1" dirty="0" smtClean="0">
                  <a:solidFill>
                    <a:srgbClr val="000000"/>
                  </a:solidFill>
                  <a:latin typeface="Comic Sans MS"/>
                  <a:ea typeface="HelloQueenie" pitchFamily="2" charset="0"/>
                  <a:cs typeface="Comic Sans MS"/>
                </a:rPr>
                <a:t>/</a:t>
              </a:r>
              <a:r>
                <a:rPr lang="en-US" altLang="zh-CN" sz="2200" b="1" dirty="0" smtClean="0">
                  <a:solidFill>
                    <a:srgbClr val="000000"/>
                  </a:solidFill>
                  <a:latin typeface="Comic Sans MS"/>
                  <a:ea typeface="HelloQueenie" pitchFamily="2" charset="0"/>
                  <a:cs typeface="Comic Sans MS"/>
                </a:rPr>
                <a:t>22</a:t>
              </a:r>
              <a:r>
                <a:rPr lang="en-US" altLang="zh-CN" sz="2200" b="1" dirty="0" smtClean="0">
                  <a:solidFill>
                    <a:srgbClr val="000000"/>
                  </a:solidFill>
                  <a:latin typeface="Comic Sans MS"/>
                  <a:ea typeface="HelloQueenie" pitchFamily="2" charset="0"/>
                  <a:cs typeface="Comic Sans MS"/>
                </a:rPr>
                <a:t>-</a:t>
              </a:r>
              <a:r>
                <a:rPr lang="en-US" altLang="zh-CN" sz="2200" b="1" dirty="0" smtClean="0">
                  <a:solidFill>
                    <a:srgbClr val="000000"/>
                  </a:solidFill>
                  <a:latin typeface="Comic Sans MS"/>
                  <a:ea typeface="HelloQueenie" pitchFamily="2" charset="0"/>
                  <a:cs typeface="Comic Sans MS"/>
                </a:rPr>
                <a:t>9</a:t>
              </a:r>
              <a:r>
                <a:rPr lang="en-US" altLang="zh-CN" sz="2200" b="1" dirty="0" smtClean="0">
                  <a:solidFill>
                    <a:srgbClr val="000000"/>
                  </a:solidFill>
                  <a:latin typeface="Comic Sans MS"/>
                  <a:ea typeface="HelloQueenie" pitchFamily="2" charset="0"/>
                  <a:cs typeface="Comic Sans MS"/>
                </a:rPr>
                <a:t>/</a:t>
              </a:r>
              <a:r>
                <a:rPr lang="en-US" altLang="zh-CN" sz="2200" b="1" dirty="0" smtClean="0">
                  <a:solidFill>
                    <a:srgbClr val="000000"/>
                  </a:solidFill>
                  <a:latin typeface="Comic Sans MS"/>
                  <a:ea typeface="HelloQueenie" pitchFamily="2" charset="0"/>
                  <a:cs typeface="Comic Sans MS"/>
                </a:rPr>
                <a:t>26</a:t>
              </a:r>
              <a:r>
                <a:rPr lang="en-US" altLang="zh-CN" sz="2200" b="1" dirty="0" smtClean="0">
                  <a:solidFill>
                    <a:srgbClr val="000000"/>
                  </a:solidFill>
                  <a:latin typeface="Comic Sans MS"/>
                  <a:ea typeface="HelloQueenie" pitchFamily="2" charset="0"/>
                  <a:cs typeface="Comic Sans MS"/>
                </a:rPr>
                <a:t>)</a:t>
              </a:r>
              <a:endParaRPr lang="en-US" sz="2200" b="1" dirty="0" smtClean="0">
                <a:solidFill>
                  <a:srgbClr val="000000"/>
                </a:solidFill>
                <a:latin typeface="Comic Sans MS"/>
                <a:ea typeface="HelloQueenie" pitchFamily="2" charset="0"/>
                <a:cs typeface="Comic Sans MS"/>
              </a:endParaRPr>
            </a:p>
            <a:p>
              <a:pPr marL="0" marR="0" algn="ctr">
                <a:lnSpc>
                  <a:spcPct val="115000"/>
                </a:lnSpc>
                <a:spcBef>
                  <a:spcPts val="0"/>
                </a:spcBef>
                <a:spcAft>
                  <a:spcPts val="1000"/>
                </a:spcAft>
              </a:pPr>
              <a:endParaRPr lang="en-US" dirty="0">
                <a:solidFill>
                  <a:srgbClr val="000000"/>
                </a:solidFill>
                <a:effectLst/>
                <a:latin typeface="Harrington"/>
                <a:ea typeface="HelloQueenie" pitchFamily="2" charset="0"/>
                <a:cs typeface="Harrington"/>
              </a:endParaRPr>
            </a:p>
          </p:txBody>
        </p:sp>
      </p:grpSp>
      <p:pic>
        <p:nvPicPr>
          <p:cNvPr id="7" name="Picture 6"/>
          <p:cNvPicPr>
            <a:picLocks noChangeAspect="1"/>
          </p:cNvPicPr>
          <p:nvPr/>
        </p:nvPicPr>
        <p:blipFill>
          <a:blip r:embed="rId3"/>
          <a:stretch>
            <a:fillRect/>
          </a:stretch>
        </p:blipFill>
        <p:spPr>
          <a:xfrm>
            <a:off x="4114800" y="1828800"/>
            <a:ext cx="2362200" cy="1828800"/>
          </a:xfrm>
          <a:prstGeom prst="rect">
            <a:avLst/>
          </a:prstGeom>
        </p:spPr>
      </p:pic>
      <p:grpSp>
        <p:nvGrpSpPr>
          <p:cNvPr id="19" name="Group 18"/>
          <p:cNvGrpSpPr/>
          <p:nvPr/>
        </p:nvGrpSpPr>
        <p:grpSpPr>
          <a:xfrm>
            <a:off x="4191000" y="3733800"/>
            <a:ext cx="2286000" cy="2362199"/>
            <a:chOff x="3362833" y="6179673"/>
            <a:chExt cx="3579494" cy="2137561"/>
          </a:xfrm>
        </p:grpSpPr>
        <p:sp>
          <p:nvSpPr>
            <p:cNvPr id="8" name="Rounded Rectangle 7"/>
            <p:cNvSpPr/>
            <p:nvPr/>
          </p:nvSpPr>
          <p:spPr>
            <a:xfrm>
              <a:off x="3362833" y="6179674"/>
              <a:ext cx="3579494" cy="2137560"/>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Rounded Rectangle 8"/>
            <p:cNvSpPr/>
            <p:nvPr/>
          </p:nvSpPr>
          <p:spPr>
            <a:xfrm>
              <a:off x="3482149" y="6179673"/>
              <a:ext cx="3460178" cy="304799"/>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Looking Ahead at Simpson</a:t>
              </a:r>
              <a:endParaRPr lang="en-US" sz="1200" dirty="0">
                <a:ea typeface="Calibri"/>
                <a:cs typeface="Times New Roman"/>
              </a:endParaRPr>
            </a:p>
          </p:txBody>
        </p:sp>
      </p:grpSp>
      <p:sp>
        <p:nvSpPr>
          <p:cNvPr id="13" name="Rounded Rectangle 12"/>
          <p:cNvSpPr/>
          <p:nvPr/>
        </p:nvSpPr>
        <p:spPr>
          <a:xfrm>
            <a:off x="274609" y="1905000"/>
            <a:ext cx="3687792" cy="2590800"/>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endParaRPr lang="en-US" sz="1100" dirty="0">
              <a:effectLst/>
              <a:ea typeface="Calibri"/>
              <a:cs typeface="Times New Roman"/>
            </a:endParaRPr>
          </a:p>
        </p:txBody>
      </p:sp>
      <p:sp>
        <p:nvSpPr>
          <p:cNvPr id="15" name="Rounded Rectangle 14"/>
          <p:cNvSpPr/>
          <p:nvPr/>
        </p:nvSpPr>
        <p:spPr>
          <a:xfrm>
            <a:off x="533400" y="1828800"/>
            <a:ext cx="32004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marL="0" marR="0" algn="ctr">
              <a:lnSpc>
                <a:spcPct val="115000"/>
              </a:lnSpc>
              <a:spcBef>
                <a:spcPts val="0"/>
              </a:spcBef>
              <a:spcAft>
                <a:spcPts val="1000"/>
              </a:spcAft>
            </a:pPr>
            <a:r>
              <a:rPr lang="en-US" sz="14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A Message from the Teacher</a:t>
            </a:r>
            <a:endParaRPr lang="en-US" sz="1400" dirty="0">
              <a:effectLst/>
              <a:ea typeface="Calibri"/>
              <a:cs typeface="Times New Roman"/>
            </a:endParaRPr>
          </a:p>
        </p:txBody>
      </p:sp>
      <p:sp>
        <p:nvSpPr>
          <p:cNvPr id="16" name="TextBox 15"/>
          <p:cNvSpPr txBox="1"/>
          <p:nvPr/>
        </p:nvSpPr>
        <p:spPr>
          <a:xfrm>
            <a:off x="304800" y="2057400"/>
            <a:ext cx="3657600" cy="3293209"/>
          </a:xfrm>
          <a:prstGeom prst="rect">
            <a:avLst/>
          </a:prstGeom>
          <a:noFill/>
        </p:spPr>
        <p:txBody>
          <a:bodyPr wrap="square" rtlCol="0">
            <a:spAutoFit/>
          </a:bodyPr>
          <a:lstStyle/>
          <a:p>
            <a:r>
              <a:rPr lang="en-US" sz="1000" dirty="0" smtClean="0"/>
              <a:t>Dear Families,</a:t>
            </a:r>
            <a:endParaRPr lang="en-US" sz="1000" dirty="0"/>
          </a:p>
          <a:p>
            <a:r>
              <a:rPr lang="en-US" sz="1000" dirty="0" smtClean="0"/>
              <a:t>It is the 5</a:t>
            </a:r>
            <a:r>
              <a:rPr lang="en-US" sz="1000" baseline="30000" dirty="0" smtClean="0"/>
              <a:t>th</a:t>
            </a:r>
            <a:r>
              <a:rPr lang="en-US" sz="1000" dirty="0" smtClean="0"/>
              <a:t> Week Update, and also our first week sending back homework. This </a:t>
            </a:r>
            <a:r>
              <a:rPr lang="en-US" sz="1000" dirty="0" smtClean="0"/>
              <a:t>will be</a:t>
            </a:r>
            <a:r>
              <a:rPr lang="en-US" sz="1000" dirty="0" smtClean="0"/>
              <a:t> a busy but FUN week.</a:t>
            </a:r>
          </a:p>
          <a:p>
            <a:endParaRPr lang="en-US" sz="1000" dirty="0" smtClean="0"/>
          </a:p>
          <a:p>
            <a:r>
              <a:rPr lang="en-US" altLang="zh-CN" sz="1000" dirty="0" smtClean="0"/>
              <a:t>Starting from this week, it is our spirit week. Please dress your kids accordingly to show our CR spirit.</a:t>
            </a:r>
          </a:p>
          <a:p>
            <a:endParaRPr lang="en-US" altLang="zh-CN" sz="1000" dirty="0" smtClean="0"/>
          </a:p>
          <a:p>
            <a:r>
              <a:rPr lang="en-US" altLang="zh-CN" sz="1000" dirty="0" smtClean="0"/>
              <a:t>The Dance-A-Thon envelopes have been sent home. They need to returned back to school by October 1</a:t>
            </a:r>
            <a:r>
              <a:rPr lang="en-US" altLang="zh-CN" sz="1000" baseline="30000" dirty="0" smtClean="0"/>
              <a:t>st</a:t>
            </a:r>
            <a:r>
              <a:rPr lang="en-US" altLang="zh-CN" sz="1000" dirty="0" smtClean="0"/>
              <a:t>. This is the major fundraise event of the school year. Please support :D</a:t>
            </a:r>
          </a:p>
          <a:p>
            <a:endParaRPr lang="en-US" altLang="zh-CN" sz="1000" dirty="0" smtClean="0"/>
          </a:p>
          <a:p>
            <a:r>
              <a:rPr lang="en-US" sz="1000" dirty="0" smtClean="0"/>
              <a:t>Once </a:t>
            </a:r>
            <a:r>
              <a:rPr lang="en-US" sz="1000" dirty="0" smtClean="0"/>
              <a:t>again, thank you for all that you have done. Let me know if you have any other questions.</a:t>
            </a:r>
          </a:p>
          <a:p>
            <a:r>
              <a:rPr lang="en-US" sz="1200" i="1" dirty="0" smtClean="0">
                <a:latin typeface="HanziPen SC Regular"/>
                <a:cs typeface="HanziPen SC Regular"/>
              </a:rPr>
              <a:t>  </a:t>
            </a:r>
            <a:r>
              <a:rPr lang="en-US" sz="1200" i="1" dirty="0">
                <a:latin typeface="HanziPen SC Regular"/>
                <a:cs typeface="HanziPen SC Regular"/>
              </a:rPr>
              <a:t> </a:t>
            </a:r>
            <a:r>
              <a:rPr lang="en-US" sz="1200" i="1" dirty="0" smtClean="0">
                <a:latin typeface="HanziPen SC Regular"/>
                <a:cs typeface="HanziPen SC Regular"/>
              </a:rPr>
              <a:t> </a:t>
            </a:r>
          </a:p>
          <a:p>
            <a:r>
              <a:rPr lang="en-US" sz="1200" i="1" dirty="0">
                <a:latin typeface="HanziPen SC Regular"/>
                <a:cs typeface="HanziPen SC Regular"/>
              </a:rPr>
              <a:t> </a:t>
            </a:r>
            <a:r>
              <a:rPr lang="en-US" sz="1200" i="1" dirty="0" smtClean="0">
                <a:latin typeface="HanziPen SC Regular"/>
                <a:cs typeface="HanziPen SC Regular"/>
              </a:rPr>
              <a:t>    </a:t>
            </a:r>
            <a:r>
              <a:rPr lang="en-US" sz="1200" i="1" dirty="0" err="1" smtClean="0">
                <a:latin typeface="HanziPen SC Regular"/>
                <a:cs typeface="HanziPen SC Regular"/>
              </a:rPr>
              <a:t>Zhongli</a:t>
            </a:r>
            <a:r>
              <a:rPr lang="en-US" sz="1200" i="1" dirty="0" smtClean="0">
                <a:latin typeface="HanziPen SC Regular"/>
                <a:cs typeface="HanziPen SC Regular"/>
              </a:rPr>
              <a:t> </a:t>
            </a:r>
            <a:r>
              <a:rPr lang="en-US" sz="1200" i="1" dirty="0" smtClean="0">
                <a:latin typeface="HanziPen SC Regular"/>
                <a:cs typeface="HanziPen SC Regular"/>
              </a:rPr>
              <a:t>Xu</a:t>
            </a:r>
          </a:p>
          <a:p>
            <a:endParaRPr lang="en-US" sz="1200" dirty="0"/>
          </a:p>
          <a:p>
            <a:endParaRPr lang="en-US" sz="1400" dirty="0" smtClean="0"/>
          </a:p>
          <a:p>
            <a:endParaRPr lang="en-US" sz="1400" dirty="0" smtClean="0"/>
          </a:p>
          <a:p>
            <a:r>
              <a:rPr lang="en-US" sz="1400" dirty="0" smtClean="0"/>
              <a:t> </a:t>
            </a:r>
            <a:endParaRPr lang="en-US" sz="1400" dirty="0"/>
          </a:p>
        </p:txBody>
      </p:sp>
      <p:sp>
        <p:nvSpPr>
          <p:cNvPr id="21" name="TextBox 20"/>
          <p:cNvSpPr txBox="1"/>
          <p:nvPr/>
        </p:nvSpPr>
        <p:spPr>
          <a:xfrm>
            <a:off x="4267200" y="2590800"/>
            <a:ext cx="2438400" cy="1077218"/>
          </a:xfrm>
          <a:prstGeom prst="rect">
            <a:avLst/>
          </a:prstGeom>
          <a:noFill/>
        </p:spPr>
        <p:txBody>
          <a:bodyPr wrap="square" rtlCol="0">
            <a:spAutoFit/>
          </a:bodyPr>
          <a:lstStyle/>
          <a:p>
            <a:r>
              <a:rPr lang="en-US" sz="1400" dirty="0" err="1" smtClean="0">
                <a:solidFill>
                  <a:schemeClr val="bg1"/>
                </a:solidFill>
              </a:rPr>
              <a:t>Zhongli</a:t>
            </a:r>
            <a:r>
              <a:rPr lang="en-US" sz="1400" dirty="0" smtClean="0">
                <a:solidFill>
                  <a:schemeClr val="bg1"/>
                </a:solidFill>
              </a:rPr>
              <a:t> Xu</a:t>
            </a:r>
          </a:p>
          <a:p>
            <a:endParaRPr lang="en-US" sz="1400" dirty="0" smtClean="0">
              <a:solidFill>
                <a:schemeClr val="bg1"/>
              </a:solidFill>
            </a:endParaRPr>
          </a:p>
          <a:p>
            <a:r>
              <a:rPr lang="en-US" sz="1200" dirty="0">
                <a:solidFill>
                  <a:schemeClr val="bg1"/>
                </a:solidFill>
              </a:rPr>
              <a:t>z</a:t>
            </a:r>
            <a:r>
              <a:rPr lang="en-US" sz="1200" dirty="0" smtClean="0">
                <a:solidFill>
                  <a:schemeClr val="bg1"/>
                </a:solidFill>
              </a:rPr>
              <a:t>hongli.xu@cr.k12.de.us</a:t>
            </a:r>
          </a:p>
          <a:p>
            <a:endParaRPr lang="en-US" sz="1200" dirty="0" smtClean="0">
              <a:solidFill>
                <a:schemeClr val="bg1"/>
              </a:solidFill>
            </a:endParaRPr>
          </a:p>
          <a:p>
            <a:r>
              <a:rPr lang="en-US" sz="1200" dirty="0" err="1" smtClean="0">
                <a:solidFill>
                  <a:schemeClr val="bg1"/>
                </a:solidFill>
              </a:rPr>
              <a:t>Zhonglixu.weebly.com</a:t>
            </a:r>
            <a:endParaRPr lang="en-US" sz="1200" dirty="0">
              <a:solidFill>
                <a:schemeClr val="bg1"/>
              </a:solidFill>
            </a:endParaRPr>
          </a:p>
        </p:txBody>
      </p:sp>
      <p:pic>
        <p:nvPicPr>
          <p:cNvPr id="23" name="Picture 22"/>
          <p:cNvPicPr>
            <a:picLocks noChangeAspect="1"/>
          </p:cNvPicPr>
          <p:nvPr/>
        </p:nvPicPr>
        <p:blipFill>
          <a:blip r:embed="rId4"/>
          <a:stretch>
            <a:fillRect/>
          </a:stretch>
        </p:blipFill>
        <p:spPr>
          <a:xfrm rot="9312534">
            <a:off x="3217374" y="5405827"/>
            <a:ext cx="532738" cy="766186"/>
          </a:xfrm>
          <a:prstGeom prst="rect">
            <a:avLst/>
          </a:prstGeom>
        </p:spPr>
      </p:pic>
      <p:sp>
        <p:nvSpPr>
          <p:cNvPr id="24" name="Rounded Rectangle 23"/>
          <p:cNvSpPr/>
          <p:nvPr/>
        </p:nvSpPr>
        <p:spPr>
          <a:xfrm>
            <a:off x="2286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Rounded Rectangle 25"/>
          <p:cNvSpPr/>
          <p:nvPr/>
        </p:nvSpPr>
        <p:spPr>
          <a:xfrm>
            <a:off x="23622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Rounded Rectangle 26"/>
          <p:cNvSpPr/>
          <p:nvPr/>
        </p:nvSpPr>
        <p:spPr>
          <a:xfrm>
            <a:off x="44958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Rounded Rectangle 27"/>
          <p:cNvSpPr/>
          <p:nvPr/>
        </p:nvSpPr>
        <p:spPr>
          <a:xfrm>
            <a:off x="457200" y="6248400"/>
            <a:ext cx="16002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Math</a:t>
            </a:r>
            <a:endParaRPr lang="en-US" sz="1200" dirty="0">
              <a:ea typeface="Calibri"/>
              <a:cs typeface="Times New Roman"/>
            </a:endParaRPr>
          </a:p>
        </p:txBody>
      </p:sp>
      <p:sp>
        <p:nvSpPr>
          <p:cNvPr id="29" name="Rounded Rectangle 28"/>
          <p:cNvSpPr/>
          <p:nvPr/>
        </p:nvSpPr>
        <p:spPr>
          <a:xfrm>
            <a:off x="2590800" y="6248400"/>
            <a:ext cx="16002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Chinese</a:t>
            </a:r>
            <a:endParaRPr lang="en-US" sz="1200" dirty="0">
              <a:ea typeface="Calibri"/>
              <a:cs typeface="Times New Roman"/>
            </a:endParaRPr>
          </a:p>
        </p:txBody>
      </p:sp>
      <p:sp>
        <p:nvSpPr>
          <p:cNvPr id="30" name="Rounded Rectangle 29"/>
          <p:cNvSpPr/>
          <p:nvPr/>
        </p:nvSpPr>
        <p:spPr>
          <a:xfrm>
            <a:off x="4800600" y="6248400"/>
            <a:ext cx="16002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Social Studies</a:t>
            </a:r>
            <a:endParaRPr lang="en-US" sz="1200" dirty="0">
              <a:ea typeface="Calibri"/>
              <a:cs typeface="Times New Roman"/>
            </a:endParaRPr>
          </a:p>
        </p:txBody>
      </p:sp>
      <p:sp>
        <p:nvSpPr>
          <p:cNvPr id="31" name="TextBox 30"/>
          <p:cNvSpPr txBox="1"/>
          <p:nvPr/>
        </p:nvSpPr>
        <p:spPr>
          <a:xfrm>
            <a:off x="4267200" y="4038600"/>
            <a:ext cx="2133600" cy="2400657"/>
          </a:xfrm>
          <a:prstGeom prst="rect">
            <a:avLst/>
          </a:prstGeom>
          <a:noFill/>
        </p:spPr>
        <p:txBody>
          <a:bodyPr wrap="square" rtlCol="0">
            <a:spAutoFit/>
          </a:bodyPr>
          <a:lstStyle/>
          <a:p>
            <a:pPr marL="171450" indent="-171450">
              <a:buSzPct val="120000"/>
              <a:buFont typeface="Wingdings" charset="2"/>
              <a:buChar char=""/>
            </a:pPr>
            <a:r>
              <a:rPr lang="en-US" sz="1000" dirty="0" smtClean="0"/>
              <a:t>9</a:t>
            </a:r>
            <a:r>
              <a:rPr lang="en-US" sz="1000" dirty="0" smtClean="0"/>
              <a:t>/24 PBS “Football Pep Rally” Celebration. (make sure your kid’s has 100 pride bucks to attend</a:t>
            </a:r>
            <a:r>
              <a:rPr lang="en-US" sz="1000" dirty="0" smtClean="0"/>
              <a:t>) </a:t>
            </a:r>
          </a:p>
          <a:p>
            <a:pPr marL="171450" indent="-171450">
              <a:buSzPct val="120000"/>
              <a:buFont typeface="Wingdings" charset="2"/>
              <a:buChar char=""/>
            </a:pPr>
            <a:r>
              <a:rPr lang="en-US" sz="1000" dirty="0" smtClean="0"/>
              <a:t>9/25 Rider Pride Parties from 2:20pm to 3:20 </a:t>
            </a:r>
            <a:r>
              <a:rPr lang="en-US" sz="1000" dirty="0"/>
              <a:t>pm. Also, we need your help during the event. Please reply to </a:t>
            </a:r>
            <a:r>
              <a:rPr lang="en-US" sz="1000" dirty="0" smtClean="0"/>
              <a:t>my e-mail if you can send in food or you can help during the event.</a:t>
            </a:r>
            <a:endParaRPr lang="en-US" sz="1000" dirty="0" smtClean="0"/>
          </a:p>
          <a:p>
            <a:pPr marL="171450" indent="-171450">
              <a:buSzPct val="120000"/>
              <a:buFont typeface="Wingdings" charset="2"/>
              <a:buChar char=""/>
            </a:pPr>
            <a:r>
              <a:rPr lang="en-US" sz="1000" dirty="0" smtClean="0"/>
              <a:t>9</a:t>
            </a:r>
            <a:r>
              <a:rPr lang="en-US" sz="1000" dirty="0" smtClean="0"/>
              <a:t>/26 School closed for In-Service Day</a:t>
            </a:r>
            <a:r>
              <a:rPr lang="en-US" sz="1000" dirty="0" smtClean="0"/>
              <a:t>.</a:t>
            </a:r>
          </a:p>
          <a:p>
            <a:pPr marL="171450" indent="-171450">
              <a:buSzPct val="120000"/>
              <a:buFont typeface="Wingdings" charset="2"/>
              <a:buChar char=""/>
            </a:pPr>
            <a:r>
              <a:rPr lang="en-US" sz="1000" dirty="0" smtClean="0"/>
              <a:t>10/1 Dance-A-Thon envelopes need to be returned.</a:t>
            </a:r>
            <a:endParaRPr lang="en-US" sz="1000" dirty="0" smtClean="0"/>
          </a:p>
          <a:p>
            <a:pPr marL="171450" indent="-171450">
              <a:buSzPct val="120000"/>
              <a:buFont typeface="Wingdings" charset="2"/>
              <a:buChar char=""/>
            </a:pPr>
            <a:endParaRPr lang="en-US" sz="1000" dirty="0" smtClean="0"/>
          </a:p>
          <a:p>
            <a:pPr marL="171450" indent="-171450">
              <a:buSzPct val="120000"/>
              <a:buFont typeface="Wingdings" charset="2"/>
              <a:buChar char=""/>
            </a:pPr>
            <a:endParaRPr lang="en-US" sz="1000" dirty="0" smtClean="0"/>
          </a:p>
        </p:txBody>
      </p:sp>
      <p:sp>
        <p:nvSpPr>
          <p:cNvPr id="33" name="TextBox 32"/>
          <p:cNvSpPr txBox="1"/>
          <p:nvPr/>
        </p:nvSpPr>
        <p:spPr>
          <a:xfrm>
            <a:off x="228600" y="6553200"/>
            <a:ext cx="2133600" cy="400110"/>
          </a:xfrm>
          <a:prstGeom prst="rect">
            <a:avLst/>
          </a:prstGeom>
          <a:noFill/>
        </p:spPr>
        <p:txBody>
          <a:bodyPr wrap="square" rtlCol="0">
            <a:spAutoFit/>
          </a:bodyPr>
          <a:lstStyle/>
          <a:p>
            <a:pPr>
              <a:buSzPct val="120000"/>
            </a:pPr>
            <a:endParaRPr lang="en-US" sz="1000" dirty="0" smtClean="0"/>
          </a:p>
          <a:p>
            <a:pPr>
              <a:buClr>
                <a:schemeClr val="tx1"/>
              </a:buClr>
              <a:buSzPct val="126000"/>
            </a:pPr>
            <a:endParaRPr lang="en-US" sz="1000" dirty="0"/>
          </a:p>
        </p:txBody>
      </p:sp>
      <p:sp>
        <p:nvSpPr>
          <p:cNvPr id="34" name="TextBox 33"/>
          <p:cNvSpPr txBox="1"/>
          <p:nvPr/>
        </p:nvSpPr>
        <p:spPr>
          <a:xfrm>
            <a:off x="228600" y="6553200"/>
            <a:ext cx="2133600" cy="2554545"/>
          </a:xfrm>
          <a:prstGeom prst="rect">
            <a:avLst/>
          </a:prstGeom>
          <a:noFill/>
        </p:spPr>
        <p:txBody>
          <a:bodyPr wrap="square" rtlCol="0">
            <a:spAutoFit/>
          </a:bodyPr>
          <a:lstStyle/>
          <a:p>
            <a:pPr>
              <a:buClr>
                <a:schemeClr val="tx1"/>
              </a:buClr>
              <a:buSzPct val="126000"/>
            </a:pPr>
            <a:r>
              <a:rPr lang="en-US" sz="1000" dirty="0" smtClean="0"/>
              <a:t>SWBAT:</a:t>
            </a:r>
          </a:p>
          <a:p>
            <a:pPr>
              <a:buClr>
                <a:schemeClr val="tx1"/>
              </a:buClr>
              <a:buSzPct val="126000"/>
            </a:pPr>
            <a:r>
              <a:rPr lang="en-US" sz="1000" dirty="0" smtClean="0"/>
              <a:t>(Student will be able to)</a:t>
            </a:r>
          </a:p>
          <a:p>
            <a:pPr marL="171450" indent="-171450">
              <a:buClr>
                <a:schemeClr val="tx1"/>
              </a:buClr>
              <a:buSzPct val="100000"/>
              <a:buFont typeface="Wingdings" charset="2"/>
              <a:buChar char=""/>
            </a:pPr>
            <a:r>
              <a:rPr lang="en-US" sz="1000" dirty="0" smtClean="0"/>
              <a:t>Represent  </a:t>
            </a:r>
            <a:r>
              <a:rPr lang="en-US" sz="1000" dirty="0" smtClean="0"/>
              <a:t>any numbers within 30 using tens and ones</a:t>
            </a:r>
            <a:r>
              <a:rPr lang="en-US" sz="1000" dirty="0" smtClean="0"/>
              <a:t>.</a:t>
            </a:r>
          </a:p>
          <a:p>
            <a:pPr marL="171450" indent="-171450">
              <a:buClr>
                <a:schemeClr val="tx1"/>
              </a:buClr>
              <a:buSzPct val="100000"/>
              <a:buFont typeface="Wingdings" charset="2"/>
              <a:buChar char=""/>
            </a:pPr>
            <a:r>
              <a:rPr lang="en-US" sz="1000" dirty="0" smtClean="0"/>
              <a:t>Use tables, charts and graphs to organize data.</a:t>
            </a:r>
          </a:p>
          <a:p>
            <a:pPr marL="171450" indent="-171450">
              <a:buClr>
                <a:schemeClr val="tx1"/>
              </a:buClr>
              <a:buSzPct val="100000"/>
              <a:buFont typeface="Wingdings" charset="2"/>
              <a:buChar char=""/>
            </a:pPr>
            <a:r>
              <a:rPr lang="en-US" sz="1000" dirty="0" smtClean="0"/>
              <a:t>Count “how many” when reading and interpreting graphs and tables.</a:t>
            </a:r>
            <a:endParaRPr lang="en-US" sz="1000" dirty="0" smtClean="0"/>
          </a:p>
          <a:p>
            <a:pPr>
              <a:buClr>
                <a:schemeClr val="tx1"/>
              </a:buClr>
              <a:buSzPct val="100000"/>
            </a:pPr>
            <a:endParaRPr lang="en-US" sz="1000" dirty="0"/>
          </a:p>
          <a:p>
            <a:pPr>
              <a:buClr>
                <a:schemeClr val="tx1"/>
              </a:buClr>
              <a:buSzPct val="100000"/>
            </a:pPr>
            <a:r>
              <a:rPr lang="en-US" sz="1000" dirty="0" smtClean="0"/>
              <a:t>VOCABULARY:</a:t>
            </a:r>
          </a:p>
          <a:p>
            <a:pPr>
              <a:buClr>
                <a:schemeClr val="tx1"/>
              </a:buClr>
              <a:buSzPct val="100000"/>
            </a:pPr>
            <a:r>
              <a:rPr lang="en-US" sz="1000" dirty="0" smtClean="0"/>
              <a:t>Tens</a:t>
            </a:r>
            <a:r>
              <a:rPr lang="en-US" sz="1000" dirty="0"/>
              <a:t>;</a:t>
            </a:r>
            <a:r>
              <a:rPr lang="en-US" sz="1000" dirty="0" smtClean="0"/>
              <a:t> ones; tables; tallies; charts; represent; data; more; less; model; same; least; greatest; data; compare; </a:t>
            </a:r>
          </a:p>
          <a:p>
            <a:pPr>
              <a:buClr>
                <a:schemeClr val="tx1"/>
              </a:buClr>
              <a:buSzPct val="100000"/>
            </a:pPr>
            <a:r>
              <a:rPr lang="en-US" sz="1000" dirty="0"/>
              <a:t> </a:t>
            </a:r>
            <a:r>
              <a:rPr lang="en-US" sz="1000" dirty="0" smtClean="0"/>
              <a:t>    amount.</a:t>
            </a:r>
            <a:endParaRPr lang="en-US" sz="1000" dirty="0" smtClean="0"/>
          </a:p>
          <a:p>
            <a:pPr marL="171450" indent="-171450">
              <a:buClr>
                <a:schemeClr val="tx1"/>
              </a:buClr>
              <a:buSzPct val="100000"/>
              <a:buFont typeface="Wingdings" charset="2"/>
              <a:buChar char=""/>
            </a:pPr>
            <a:endParaRPr lang="en-US" sz="1000" dirty="0"/>
          </a:p>
        </p:txBody>
      </p:sp>
      <p:sp>
        <p:nvSpPr>
          <p:cNvPr id="35" name="TextBox 34"/>
          <p:cNvSpPr txBox="1"/>
          <p:nvPr/>
        </p:nvSpPr>
        <p:spPr>
          <a:xfrm>
            <a:off x="2362200" y="6553200"/>
            <a:ext cx="2133600" cy="3170099"/>
          </a:xfrm>
          <a:prstGeom prst="rect">
            <a:avLst/>
          </a:prstGeom>
          <a:noFill/>
        </p:spPr>
        <p:txBody>
          <a:bodyPr wrap="square" rtlCol="0">
            <a:spAutoFit/>
          </a:bodyPr>
          <a:lstStyle/>
          <a:p>
            <a:pPr>
              <a:buClr>
                <a:schemeClr val="tx1"/>
              </a:buClr>
              <a:buSzPct val="126000"/>
            </a:pPr>
            <a:r>
              <a:rPr lang="en-US" sz="1000" dirty="0" smtClean="0"/>
              <a:t>SWBAT:</a:t>
            </a:r>
          </a:p>
          <a:p>
            <a:pPr>
              <a:buClr>
                <a:schemeClr val="tx1"/>
              </a:buClr>
              <a:buSzPct val="126000"/>
            </a:pPr>
            <a:r>
              <a:rPr lang="en-US" sz="1000" dirty="0" smtClean="0"/>
              <a:t>(Student will be able to)</a:t>
            </a:r>
          </a:p>
          <a:p>
            <a:pPr marL="171450" indent="-171450">
              <a:buClr>
                <a:schemeClr val="tx1"/>
              </a:buClr>
              <a:buSzPct val="100000"/>
              <a:buFont typeface="Wingdings" charset="2"/>
              <a:buChar char=""/>
            </a:pPr>
            <a:r>
              <a:rPr lang="en-US" sz="1000" dirty="0" smtClean="0"/>
              <a:t>Read </a:t>
            </a:r>
            <a:r>
              <a:rPr lang="en-US" sz="1000" dirty="0" smtClean="0"/>
              <a:t>Chinese Readers Green Book 10: What Day Is It Today</a:t>
            </a:r>
            <a:r>
              <a:rPr lang="en-US" sz="1000" dirty="0" smtClean="0"/>
              <a:t>?</a:t>
            </a:r>
          </a:p>
          <a:p>
            <a:pPr marL="171450" indent="-171450">
              <a:buClr>
                <a:schemeClr val="tx1"/>
              </a:buClr>
              <a:buSzPct val="100000"/>
              <a:buFont typeface="Wingdings" charset="2"/>
              <a:buChar char=""/>
            </a:pPr>
            <a:r>
              <a:rPr lang="en-US" sz="1000" dirty="0" smtClean="0"/>
              <a:t>Read the flash card in homework section. </a:t>
            </a:r>
            <a:endParaRPr lang="en-US" sz="1000" dirty="0" smtClean="0"/>
          </a:p>
          <a:p>
            <a:pPr>
              <a:buClr>
                <a:schemeClr val="tx1"/>
              </a:buClr>
              <a:buSzPct val="100000"/>
            </a:pPr>
            <a:endParaRPr lang="en-US" sz="1000" dirty="0" smtClean="0"/>
          </a:p>
          <a:p>
            <a:pPr>
              <a:buClr>
                <a:schemeClr val="tx1"/>
              </a:buClr>
              <a:buSzPct val="100000"/>
            </a:pPr>
            <a:r>
              <a:rPr lang="en-US" sz="1000" dirty="0" smtClean="0"/>
              <a:t>SUPPORTING LINKS, PLEASE CLICK</a:t>
            </a:r>
            <a:r>
              <a:rPr lang="en-US" sz="1000" dirty="0" smtClean="0"/>
              <a:t>:</a:t>
            </a:r>
            <a:endParaRPr lang="en-US" sz="1000" dirty="0"/>
          </a:p>
          <a:p>
            <a:pPr>
              <a:buClr>
                <a:schemeClr val="tx1"/>
              </a:buClr>
              <a:buSzPct val="100000"/>
            </a:pPr>
            <a:r>
              <a:rPr lang="en-US" sz="1000" dirty="0" smtClean="0">
                <a:hlinkClick r:id="rId5"/>
              </a:rPr>
              <a:t>What Day Is It Today? Green Book 10</a:t>
            </a:r>
            <a:endParaRPr lang="en-US" sz="1000" dirty="0" smtClean="0"/>
          </a:p>
          <a:p>
            <a:pPr>
              <a:buClr>
                <a:schemeClr val="tx1"/>
              </a:buClr>
              <a:buSzPct val="100000"/>
            </a:pPr>
            <a:endParaRPr lang="en-US" sz="1000" dirty="0" smtClean="0"/>
          </a:p>
          <a:p>
            <a:pPr>
              <a:buClr>
                <a:schemeClr val="tx1"/>
              </a:buClr>
              <a:buSzPct val="100000"/>
            </a:pPr>
            <a:r>
              <a:rPr lang="en-US" sz="1000" dirty="0" smtClean="0">
                <a:hlinkClick r:id="rId6"/>
              </a:rPr>
              <a:t>Flash Cards Vocabulary Practice:</a:t>
            </a:r>
            <a:endParaRPr lang="en-US" sz="1000" dirty="0" smtClean="0"/>
          </a:p>
          <a:p>
            <a:pPr>
              <a:buClr>
                <a:schemeClr val="tx1"/>
              </a:buClr>
              <a:buSzPct val="100000"/>
            </a:pPr>
            <a:endParaRPr lang="en-US" sz="1000" dirty="0" smtClean="0"/>
          </a:p>
          <a:p>
            <a:pPr>
              <a:buClr>
                <a:schemeClr val="tx1"/>
              </a:buClr>
              <a:buSzPct val="100000"/>
            </a:pPr>
            <a:r>
              <a:rPr lang="en-US" sz="1000" dirty="0" smtClean="0"/>
              <a:t>(</a:t>
            </a:r>
            <a:r>
              <a:rPr lang="en-US" sz="1000" dirty="0" smtClean="0"/>
              <a:t>You can click on the words to pronounce each vocabulary)</a:t>
            </a:r>
          </a:p>
          <a:p>
            <a:pPr>
              <a:buClr>
                <a:schemeClr val="tx1"/>
              </a:buClr>
              <a:buSzPct val="100000"/>
            </a:pPr>
            <a:endParaRPr lang="en-US" sz="1000" dirty="0" smtClean="0"/>
          </a:p>
          <a:p>
            <a:pPr>
              <a:buClr>
                <a:schemeClr val="tx1"/>
              </a:buClr>
              <a:buSzPct val="100000"/>
            </a:pPr>
            <a:endParaRPr lang="en-US" sz="1000" dirty="0"/>
          </a:p>
          <a:p>
            <a:pPr>
              <a:buClr>
                <a:schemeClr val="tx1"/>
              </a:buClr>
              <a:buSzPct val="100000"/>
            </a:pPr>
            <a:endParaRPr lang="en-US" sz="1000" dirty="0" smtClean="0"/>
          </a:p>
          <a:p>
            <a:pPr>
              <a:buClr>
                <a:schemeClr val="tx1"/>
              </a:buClr>
              <a:buSzPct val="100000"/>
            </a:pPr>
            <a:endParaRPr lang="en-US" sz="1000" dirty="0" smtClean="0"/>
          </a:p>
          <a:p>
            <a:pPr marL="171450" indent="-171450">
              <a:buClr>
                <a:schemeClr val="tx1"/>
              </a:buClr>
              <a:buSzPct val="100000"/>
              <a:buFont typeface="Wingdings" charset="2"/>
              <a:buChar char=""/>
            </a:pPr>
            <a:endParaRPr lang="en-US" sz="1000" dirty="0" smtClean="0"/>
          </a:p>
          <a:p>
            <a:pPr marL="171450" indent="-171450">
              <a:buClr>
                <a:schemeClr val="tx1"/>
              </a:buClr>
              <a:buSzPct val="100000"/>
              <a:buFont typeface="Wingdings" charset="2"/>
              <a:buChar char=""/>
            </a:pPr>
            <a:endParaRPr lang="en-US" sz="1000" dirty="0"/>
          </a:p>
        </p:txBody>
      </p:sp>
      <p:sp>
        <p:nvSpPr>
          <p:cNvPr id="38" name="TextBox 37"/>
          <p:cNvSpPr txBox="1"/>
          <p:nvPr/>
        </p:nvSpPr>
        <p:spPr>
          <a:xfrm>
            <a:off x="4495800" y="6573083"/>
            <a:ext cx="2133600" cy="3631763"/>
          </a:xfrm>
          <a:prstGeom prst="rect">
            <a:avLst/>
          </a:prstGeom>
          <a:noFill/>
        </p:spPr>
        <p:txBody>
          <a:bodyPr wrap="square" rtlCol="0">
            <a:spAutoFit/>
          </a:bodyPr>
          <a:lstStyle/>
          <a:p>
            <a:pPr>
              <a:buClr>
                <a:schemeClr val="tx1"/>
              </a:buClr>
              <a:buSzPct val="126000"/>
            </a:pPr>
            <a:r>
              <a:rPr lang="en-US" sz="1000" dirty="0" smtClean="0"/>
              <a:t>SWBAT:</a:t>
            </a:r>
          </a:p>
          <a:p>
            <a:pPr>
              <a:buClr>
                <a:schemeClr val="tx1"/>
              </a:buClr>
              <a:buSzPct val="126000"/>
            </a:pPr>
            <a:r>
              <a:rPr lang="en-US" sz="1000" dirty="0" smtClean="0"/>
              <a:t>(Student will be able to)</a:t>
            </a:r>
          </a:p>
          <a:p>
            <a:pPr marL="171450" indent="-171450">
              <a:buClr>
                <a:schemeClr val="tx1"/>
              </a:buClr>
              <a:buSzPct val="126000"/>
              <a:buFont typeface="Wingdings" charset="2"/>
              <a:buChar char=""/>
            </a:pPr>
            <a:r>
              <a:rPr lang="en-US" sz="1000" dirty="0" smtClean="0"/>
              <a:t>Talk </a:t>
            </a:r>
            <a:r>
              <a:rPr lang="en-US" sz="1000" dirty="0" smtClean="0"/>
              <a:t>about why people need to work together</a:t>
            </a:r>
            <a:r>
              <a:rPr lang="en-US" sz="1000" dirty="0" smtClean="0"/>
              <a:t>?</a:t>
            </a:r>
          </a:p>
          <a:p>
            <a:pPr marL="171450" indent="-171450">
              <a:buClr>
                <a:schemeClr val="tx1"/>
              </a:buClr>
              <a:buSzPct val="126000"/>
              <a:buFont typeface="Wingdings" charset="2"/>
              <a:buChar char=""/>
            </a:pPr>
            <a:r>
              <a:rPr lang="en-US" sz="1000" dirty="0" smtClean="0"/>
              <a:t>The advantages when people are working together.</a:t>
            </a:r>
          </a:p>
          <a:p>
            <a:pPr marL="171450" indent="-171450">
              <a:buClr>
                <a:schemeClr val="tx1"/>
              </a:buClr>
              <a:buSzPct val="126000"/>
              <a:buFont typeface="Wingdings" charset="2"/>
              <a:buChar char=""/>
            </a:pPr>
            <a:r>
              <a:rPr lang="en-US" sz="1000" dirty="0"/>
              <a:t>How students might best work together to achieve common </a:t>
            </a:r>
            <a:r>
              <a:rPr lang="en-US" sz="1000" dirty="0" smtClean="0"/>
              <a:t>goals. </a:t>
            </a:r>
            <a:endParaRPr lang="en-US" sz="1000" dirty="0" smtClean="0"/>
          </a:p>
          <a:p>
            <a:pPr>
              <a:buClr>
                <a:schemeClr val="tx1"/>
              </a:buClr>
              <a:buSzPct val="126000"/>
            </a:pPr>
            <a:endParaRPr lang="en-US" sz="1000" dirty="0"/>
          </a:p>
          <a:p>
            <a:pPr>
              <a:buClr>
                <a:schemeClr val="tx1"/>
              </a:buClr>
              <a:buSzPct val="126000"/>
            </a:pPr>
            <a:r>
              <a:rPr lang="en-US" sz="1000" dirty="0" smtClean="0"/>
              <a:t>SUPPORTING LINKS:</a:t>
            </a:r>
          </a:p>
          <a:p>
            <a:pPr>
              <a:buClr>
                <a:schemeClr val="tx1"/>
              </a:buClr>
              <a:buSzPct val="126000"/>
            </a:pPr>
            <a:endParaRPr lang="en-US" sz="1000" dirty="0"/>
          </a:p>
          <a:p>
            <a:pPr>
              <a:buClr>
                <a:schemeClr val="tx1"/>
              </a:buClr>
              <a:buSzPct val="126000"/>
            </a:pPr>
            <a:r>
              <a:rPr lang="en-US" sz="1000" dirty="0" smtClean="0">
                <a:hlinkClick r:id="rId7"/>
              </a:rPr>
              <a:t>“Little Red Hen”</a:t>
            </a:r>
            <a:endParaRPr lang="en-US" sz="1000" dirty="0"/>
          </a:p>
          <a:p>
            <a:pPr>
              <a:buClr>
                <a:schemeClr val="tx1"/>
              </a:buClr>
              <a:buSzPct val="126000"/>
            </a:pPr>
            <a:endParaRPr lang="en-US" sz="1000" dirty="0" smtClean="0"/>
          </a:p>
          <a:p>
            <a:pPr>
              <a:buClr>
                <a:schemeClr val="tx1"/>
              </a:buClr>
              <a:buSzPct val="126000"/>
            </a:pPr>
            <a:endParaRPr lang="en-US" sz="1000" dirty="0" smtClean="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a:p>
          <a:p>
            <a:pPr>
              <a:buClr>
                <a:schemeClr val="tx1"/>
              </a:buClr>
              <a:buSzPct val="100000"/>
            </a:pPr>
            <a:endParaRPr lang="en-US" sz="1000" dirty="0" smtClean="0"/>
          </a:p>
          <a:p>
            <a:pPr>
              <a:buClr>
                <a:schemeClr val="tx1"/>
              </a:buClr>
              <a:buSzPct val="100000"/>
            </a:pPr>
            <a:endParaRPr lang="en-US" sz="1000" dirty="0" smtClean="0"/>
          </a:p>
          <a:p>
            <a:pPr marL="171450" indent="-171450">
              <a:buClr>
                <a:schemeClr val="tx1"/>
              </a:buClr>
              <a:buSzPct val="100000"/>
              <a:buFont typeface="Wingdings" charset="2"/>
              <a:buChar char=""/>
            </a:pPr>
            <a:endParaRPr lang="en-US" sz="1000" dirty="0" smtClean="0"/>
          </a:p>
          <a:p>
            <a:pPr marL="171450" indent="-171450">
              <a:buClr>
                <a:schemeClr val="tx1"/>
              </a:buClr>
              <a:buSzPct val="100000"/>
              <a:buFont typeface="Wingdings" charset="2"/>
              <a:buChar char=""/>
            </a:pPr>
            <a:endParaRPr lang="en-US" sz="1000" dirty="0"/>
          </a:p>
        </p:txBody>
      </p:sp>
      <p:sp>
        <p:nvSpPr>
          <p:cNvPr id="32" name="Rounded Rectangle 31"/>
          <p:cNvSpPr/>
          <p:nvPr/>
        </p:nvSpPr>
        <p:spPr>
          <a:xfrm>
            <a:off x="228600" y="4648200"/>
            <a:ext cx="3810000" cy="15240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Rounded Rectangle 35"/>
          <p:cNvSpPr/>
          <p:nvPr/>
        </p:nvSpPr>
        <p:spPr>
          <a:xfrm>
            <a:off x="381000" y="4648201"/>
            <a:ext cx="3581400" cy="304799"/>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Homework Support </a:t>
            </a: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in Math and Chinese</a:t>
            </a:r>
            <a:endParaRPr lang="en-US" sz="1200" dirty="0">
              <a:ea typeface="Calibri"/>
              <a:cs typeface="Times New Roman"/>
            </a:endParaRPr>
          </a:p>
        </p:txBody>
      </p:sp>
      <p:sp>
        <p:nvSpPr>
          <p:cNvPr id="37" name="TextBox 36"/>
          <p:cNvSpPr txBox="1"/>
          <p:nvPr/>
        </p:nvSpPr>
        <p:spPr>
          <a:xfrm>
            <a:off x="304800" y="4941094"/>
            <a:ext cx="3657600" cy="1231106"/>
          </a:xfrm>
          <a:prstGeom prst="rect">
            <a:avLst/>
          </a:prstGeom>
          <a:noFill/>
        </p:spPr>
        <p:txBody>
          <a:bodyPr wrap="square" rtlCol="0">
            <a:spAutoFit/>
          </a:bodyPr>
          <a:lstStyle/>
          <a:p>
            <a:pPr>
              <a:buSzPct val="120000"/>
            </a:pPr>
            <a:r>
              <a:rPr lang="en-US" sz="800" dirty="0"/>
              <a:t>Please Click: </a:t>
            </a:r>
            <a:r>
              <a:rPr lang="en-US" sz="800" dirty="0" smtClean="0">
                <a:hlinkClick r:id="rId8"/>
              </a:rPr>
              <a:t>Homework Support</a:t>
            </a:r>
            <a:endParaRPr lang="en-US" sz="800" dirty="0"/>
          </a:p>
          <a:p>
            <a:pPr marL="171450" indent="-171450">
              <a:buSzPct val="120000"/>
              <a:buFont typeface="Wingdings" charset="2"/>
              <a:buChar char=""/>
            </a:pPr>
            <a:r>
              <a:rPr lang="en-US" sz="800" dirty="0" smtClean="0"/>
              <a:t>Two pieces of math worksheets. </a:t>
            </a:r>
            <a:endParaRPr lang="en-US" sz="800" dirty="0"/>
          </a:p>
          <a:p>
            <a:pPr marL="171450" indent="-171450">
              <a:buSzPct val="120000"/>
              <a:buFont typeface="Wingdings" charset="2"/>
              <a:buChar char=""/>
            </a:pPr>
            <a:r>
              <a:rPr lang="en-US" sz="800" dirty="0" smtClean="0"/>
              <a:t>One piece of Chinese worksheet.</a:t>
            </a:r>
          </a:p>
          <a:p>
            <a:pPr marL="171450" indent="-171450">
              <a:buSzPct val="120000"/>
              <a:buFont typeface="Wingdings" charset="2"/>
              <a:buChar char=""/>
            </a:pPr>
            <a:r>
              <a:rPr lang="en-US" sz="800" dirty="0" smtClean="0"/>
              <a:t>Practice Chinese flash card vocabulary.</a:t>
            </a:r>
          </a:p>
          <a:p>
            <a:pPr marL="171450" indent="-171450">
              <a:buSzPct val="120000"/>
              <a:buFont typeface="Wingdings" charset="2"/>
              <a:buChar char=""/>
            </a:pPr>
            <a:r>
              <a:rPr lang="en-US" sz="800" dirty="0" smtClean="0"/>
              <a:t>Practice reading Chinese Green Book 10: What Day Is it Today?</a:t>
            </a:r>
            <a:endParaRPr lang="en-US" sz="800" dirty="0"/>
          </a:p>
          <a:p>
            <a:pPr>
              <a:buSzPct val="120000"/>
            </a:pPr>
            <a:r>
              <a:rPr lang="en-US" sz="1000" b="1" dirty="0" smtClean="0">
                <a:solidFill>
                  <a:srgbClr val="FF0000"/>
                </a:solidFill>
              </a:rPr>
              <a:t>Note</a:t>
            </a:r>
            <a:r>
              <a:rPr lang="en-US" sz="1000" dirty="0" smtClean="0"/>
              <a:t>:</a:t>
            </a:r>
            <a:r>
              <a:rPr lang="en-US" sz="800" dirty="0" smtClean="0"/>
              <a:t> When I send home worksheets, I will double-sided copy the math worksheets. Also, the Green Book 10 is online when you click PDF. We do not have enough books to send home for every student. So you may practice reading online. </a:t>
            </a:r>
            <a:r>
              <a:rPr lang="en-US" sz="800" dirty="0" smtClean="0"/>
              <a:t>Thanks for understanding.</a:t>
            </a:r>
            <a:endParaRPr lang="en-US" sz="800" dirty="0" smtClean="0"/>
          </a:p>
        </p:txBody>
      </p:sp>
    </p:spTree>
    <p:extLst>
      <p:ext uri="{BB962C8B-B14F-4D97-AF65-F5344CB8AC3E}">
        <p14:creationId xmlns:p14="http://schemas.microsoft.com/office/powerpoint/2010/main" val="3610648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10334</TotalTime>
  <Words>529</Words>
  <Application>Microsoft Macintosh PowerPoint</Application>
  <PresentationFormat>On-screen Show (4:3)</PresentationFormat>
  <Paragraphs>79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Galewski</dc:creator>
  <cp:lastModifiedBy>zl xu</cp:lastModifiedBy>
  <cp:revision>86</cp:revision>
  <cp:lastPrinted>2014-09-10T17:41:48Z</cp:lastPrinted>
  <dcterms:created xsi:type="dcterms:W3CDTF">2012-09-29T15:12:52Z</dcterms:created>
  <dcterms:modified xsi:type="dcterms:W3CDTF">2014-09-22T00:26:20Z</dcterms:modified>
</cp:coreProperties>
</file>