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C4681"/>
    <a:srgbClr val="2A8C96"/>
    <a:srgbClr val="F05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p:scale>
          <a:sx n="134" d="100"/>
          <a:sy n="134" d="100"/>
        </p:scale>
        <p:origin x="-480" y="443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23249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46271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585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67061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37FA9-519A-48C9-B9D9-8ECC260A55A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7298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37FA9-519A-48C9-B9D9-8ECC260A55AA}" type="datetimeFigureOut">
              <a:rPr lang="en-US" smtClean="0"/>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74514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37FA9-519A-48C9-B9D9-8ECC260A55AA}" type="datetimeFigureOut">
              <a:rPr lang="en-US" smtClean="0"/>
              <a:t>9/28/14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0975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37FA9-519A-48C9-B9D9-8ECC260A55AA}" type="datetimeFigureOut">
              <a:rPr lang="en-US" smtClean="0"/>
              <a:t>9/28/14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9235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37FA9-519A-48C9-B9D9-8ECC260A55AA}" type="datetimeFigureOut">
              <a:rPr lang="en-US" smtClean="0"/>
              <a:t>9/28/14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8691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147304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21315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1B37FA9-519A-48C9-B9D9-8ECC260A55AA}" type="datetimeFigureOut">
              <a:rPr lang="en-US" smtClean="0"/>
              <a:t>9/28/14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AD5B898-7BBE-4D6E-96F9-444CC7742E53}" type="slidenum">
              <a:rPr lang="en-US" smtClean="0"/>
              <a:t>‹#›</a:t>
            </a:fld>
            <a:endParaRPr lang="en-US"/>
          </a:p>
        </p:txBody>
      </p:sp>
    </p:spTree>
    <p:extLst>
      <p:ext uri="{BB962C8B-B14F-4D97-AF65-F5344CB8AC3E}">
        <p14:creationId xmlns:p14="http://schemas.microsoft.com/office/powerpoint/2010/main" val="301491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zhonglixu.weebly.com/" TargetMode="External"/><Relationship Id="rId5" Type="http://schemas.openxmlformats.org/officeDocument/2006/relationships/image" Target="../media/image4.png"/><Relationship Id="rId6" Type="http://schemas.openxmlformats.org/officeDocument/2006/relationships/hyperlink" Target="http://www.youtube.com/watch?v=smspKuKqt5c" TargetMode="External"/><Relationship Id="rId7" Type="http://schemas.openxmlformats.org/officeDocument/2006/relationships/hyperlink" Target="http://www.crk12.org/Page/1930" TargetMode="External"/><Relationship Id="rId8" Type="http://schemas.openxmlformats.org/officeDocument/2006/relationships/hyperlink" Target="http://zhonglixu.weebly.com/homework-support/2014-2015-6th-week-homework" TargetMode="External"/><Relationship Id="rId9"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grpSp>
        <p:nvGrpSpPr>
          <p:cNvPr id="14" name="Group 13"/>
          <p:cNvGrpSpPr/>
          <p:nvPr/>
        </p:nvGrpSpPr>
        <p:grpSpPr>
          <a:xfrm>
            <a:off x="457200" y="228600"/>
            <a:ext cx="6324600" cy="1752600"/>
            <a:chOff x="228600" y="381000"/>
            <a:chExt cx="5410200" cy="1600200"/>
          </a:xfrm>
        </p:grpSpPr>
        <p:sp>
          <p:nvSpPr>
            <p:cNvPr id="5" name="Rounded Rectangle 4"/>
            <p:cNvSpPr/>
            <p:nvPr/>
          </p:nvSpPr>
          <p:spPr>
            <a:xfrm>
              <a:off x="228600" y="381000"/>
              <a:ext cx="5257800" cy="1371600"/>
            </a:xfrm>
            <a:prstGeom prst="roundRect">
              <a:avLst/>
            </a:prstGeom>
            <a:solidFill>
              <a:schemeClr val="bg1"/>
            </a:solid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a:effectLst/>
                <a:ea typeface="Calibri"/>
                <a:cs typeface="Times New Roman"/>
              </a:endParaRPr>
            </a:p>
          </p:txBody>
        </p:sp>
        <p:sp>
          <p:nvSpPr>
            <p:cNvPr id="6" name="Rectangle 5"/>
            <p:cNvSpPr/>
            <p:nvPr/>
          </p:nvSpPr>
          <p:spPr>
            <a:xfrm>
              <a:off x="2209800" y="533400"/>
              <a:ext cx="3429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Ms. </a:t>
              </a:r>
              <a:r>
                <a:rPr lang="en-US" altLang="zh-CN" sz="2200" b="1" dirty="0" err="1" smtClean="0">
                  <a:solidFill>
                    <a:srgbClr val="000000"/>
                  </a:solidFill>
                  <a:latin typeface="Comic Sans MS"/>
                  <a:ea typeface="HelloQueenie" pitchFamily="2" charset="0"/>
                  <a:cs typeface="Comic Sans MS"/>
                </a:rPr>
                <a:t>Xu’s</a:t>
              </a:r>
              <a:r>
                <a:rPr lang="en-US" altLang="zh-CN" sz="2200" b="1" dirty="0" smtClean="0">
                  <a:solidFill>
                    <a:srgbClr val="000000"/>
                  </a:solidFill>
                  <a:latin typeface="Comic Sans MS"/>
                  <a:ea typeface="HelloQueenie" pitchFamily="2" charset="0"/>
                  <a:cs typeface="Comic Sans MS"/>
                </a:rPr>
                <a:t> 1</a:t>
              </a:r>
              <a:r>
                <a:rPr lang="en-US" altLang="zh-CN" sz="2200" b="1" baseline="30000" dirty="0" smtClean="0">
                  <a:solidFill>
                    <a:srgbClr val="000000"/>
                  </a:solidFill>
                  <a:latin typeface="Comic Sans MS"/>
                  <a:ea typeface="HelloQueenie" pitchFamily="2" charset="0"/>
                  <a:cs typeface="Comic Sans MS"/>
                </a:rPr>
                <a:t>st</a:t>
              </a:r>
              <a:r>
                <a:rPr lang="en-US" altLang="zh-CN" sz="2200" b="1" dirty="0" smtClean="0">
                  <a:solidFill>
                    <a:srgbClr val="000000"/>
                  </a:solidFill>
                  <a:latin typeface="Comic Sans MS"/>
                  <a:ea typeface="HelloQueenie" pitchFamily="2" charset="0"/>
                  <a:cs typeface="Comic Sans MS"/>
                </a:rPr>
                <a:t> Grade </a:t>
              </a:r>
            </a:p>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6th </a:t>
              </a:r>
              <a:r>
                <a:rPr lang="en-US" altLang="zh-CN" sz="2200" b="1" dirty="0" smtClean="0">
                  <a:solidFill>
                    <a:srgbClr val="000000"/>
                  </a:solidFill>
                  <a:latin typeface="Comic Sans MS"/>
                  <a:ea typeface="HelloQueenie" pitchFamily="2" charset="0"/>
                  <a:cs typeface="Comic Sans MS"/>
                </a:rPr>
                <a:t>Week Update</a:t>
              </a:r>
            </a:p>
            <a:p>
              <a:pPr marL="0" marR="0" algn="ctr">
                <a:lnSpc>
                  <a:spcPct val="115000"/>
                </a:lnSpc>
                <a:spcBef>
                  <a:spcPts val="0"/>
                </a:spcBef>
                <a:spcAft>
                  <a:spcPts val="1000"/>
                </a:spcAft>
              </a:pPr>
              <a:r>
                <a:rPr lang="zh-CN"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9</a:t>
              </a:r>
              <a:r>
                <a:rPr lang="en-US" altLang="zh-CN" sz="2200" b="1" dirty="0" smtClean="0">
                  <a:solidFill>
                    <a:srgbClr val="000000"/>
                  </a:solidFill>
                  <a:latin typeface="Comic Sans MS"/>
                  <a:ea typeface="HelloQueenie" pitchFamily="2" charset="0"/>
                  <a:cs typeface="Comic Sans MS"/>
                </a:rPr>
                <a:t>/29</a:t>
              </a:r>
              <a:r>
                <a:rPr lang="en-US" altLang="zh-CN" sz="2200" b="1" dirty="0" smtClean="0">
                  <a:solidFill>
                    <a:srgbClr val="000000"/>
                  </a:solidFill>
                  <a:latin typeface="Comic Sans MS"/>
                  <a:ea typeface="HelloQueenie" pitchFamily="2" charset="0"/>
                  <a:cs typeface="Comic Sans MS"/>
                </a:rPr>
                <a:t>-10/3)</a:t>
              </a:r>
              <a:endParaRPr lang="en-US" sz="2200" b="1" dirty="0" smtClean="0">
                <a:solidFill>
                  <a:srgbClr val="000000"/>
                </a:solidFill>
                <a:latin typeface="Comic Sans MS"/>
                <a:ea typeface="HelloQueenie" pitchFamily="2" charset="0"/>
                <a:cs typeface="Comic Sans MS"/>
              </a:endParaRPr>
            </a:p>
            <a:p>
              <a:pPr marL="0" marR="0" algn="ctr">
                <a:lnSpc>
                  <a:spcPct val="115000"/>
                </a:lnSpc>
                <a:spcBef>
                  <a:spcPts val="0"/>
                </a:spcBef>
                <a:spcAft>
                  <a:spcPts val="1000"/>
                </a:spcAft>
              </a:pPr>
              <a:endParaRPr lang="en-US" dirty="0">
                <a:solidFill>
                  <a:srgbClr val="000000"/>
                </a:solidFill>
                <a:effectLst/>
                <a:latin typeface="Harrington"/>
                <a:ea typeface="HelloQueenie" pitchFamily="2" charset="0"/>
                <a:cs typeface="Harrington"/>
              </a:endParaRPr>
            </a:p>
          </p:txBody>
        </p:sp>
      </p:grpSp>
      <p:pic>
        <p:nvPicPr>
          <p:cNvPr id="7" name="Picture 6"/>
          <p:cNvPicPr>
            <a:picLocks noChangeAspect="1"/>
          </p:cNvPicPr>
          <p:nvPr/>
        </p:nvPicPr>
        <p:blipFill>
          <a:blip r:embed="rId3"/>
          <a:stretch>
            <a:fillRect/>
          </a:stretch>
        </p:blipFill>
        <p:spPr>
          <a:xfrm>
            <a:off x="4114800" y="1828800"/>
            <a:ext cx="2362200" cy="1828800"/>
          </a:xfrm>
          <a:prstGeom prst="rect">
            <a:avLst/>
          </a:prstGeom>
        </p:spPr>
      </p:pic>
      <p:grpSp>
        <p:nvGrpSpPr>
          <p:cNvPr id="19" name="Group 18"/>
          <p:cNvGrpSpPr/>
          <p:nvPr/>
        </p:nvGrpSpPr>
        <p:grpSpPr>
          <a:xfrm>
            <a:off x="4191000" y="3733800"/>
            <a:ext cx="2286000" cy="2362199"/>
            <a:chOff x="3362833" y="6179673"/>
            <a:chExt cx="3579494" cy="2137561"/>
          </a:xfrm>
        </p:grpSpPr>
        <p:sp>
          <p:nvSpPr>
            <p:cNvPr id="8" name="Rounded Rectangle 7"/>
            <p:cNvSpPr/>
            <p:nvPr/>
          </p:nvSpPr>
          <p:spPr>
            <a:xfrm>
              <a:off x="3362833" y="6179674"/>
              <a:ext cx="3579494" cy="213756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ounded Rectangle 8"/>
            <p:cNvSpPr/>
            <p:nvPr/>
          </p:nvSpPr>
          <p:spPr>
            <a:xfrm>
              <a:off x="3482149" y="6179673"/>
              <a:ext cx="3460178"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Looking Ahead at Simpson</a:t>
              </a:r>
              <a:endParaRPr lang="en-US" sz="1200" dirty="0">
                <a:ea typeface="Calibri"/>
                <a:cs typeface="Times New Roman"/>
              </a:endParaRPr>
            </a:p>
          </p:txBody>
        </p:sp>
      </p:grpSp>
      <p:sp>
        <p:nvSpPr>
          <p:cNvPr id="13" name="Rounded Rectangle 12"/>
          <p:cNvSpPr/>
          <p:nvPr/>
        </p:nvSpPr>
        <p:spPr>
          <a:xfrm>
            <a:off x="274609" y="1905000"/>
            <a:ext cx="3687792" cy="259080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endParaRPr lang="en-US" sz="1100" dirty="0">
              <a:effectLst/>
              <a:ea typeface="Calibri"/>
              <a:cs typeface="Times New Roman"/>
            </a:endParaRPr>
          </a:p>
        </p:txBody>
      </p:sp>
      <p:sp>
        <p:nvSpPr>
          <p:cNvPr id="15" name="Rounded Rectangle 14"/>
          <p:cNvSpPr/>
          <p:nvPr/>
        </p:nvSpPr>
        <p:spPr>
          <a:xfrm>
            <a:off x="533400" y="1828800"/>
            <a:ext cx="32004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4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A Message from the Teacher</a:t>
            </a:r>
            <a:endParaRPr lang="en-US" sz="1400" dirty="0">
              <a:effectLst/>
              <a:ea typeface="Calibri"/>
              <a:cs typeface="Times New Roman"/>
            </a:endParaRPr>
          </a:p>
        </p:txBody>
      </p:sp>
      <p:sp>
        <p:nvSpPr>
          <p:cNvPr id="16" name="TextBox 15"/>
          <p:cNvSpPr txBox="1"/>
          <p:nvPr/>
        </p:nvSpPr>
        <p:spPr>
          <a:xfrm>
            <a:off x="304800" y="2057400"/>
            <a:ext cx="3657600" cy="3323987"/>
          </a:xfrm>
          <a:prstGeom prst="rect">
            <a:avLst/>
          </a:prstGeom>
          <a:noFill/>
        </p:spPr>
        <p:txBody>
          <a:bodyPr wrap="square" rtlCol="0">
            <a:spAutoFit/>
          </a:bodyPr>
          <a:lstStyle/>
          <a:p>
            <a:r>
              <a:rPr lang="en-US" sz="1000" dirty="0" smtClean="0"/>
              <a:t>Dear Families,</a:t>
            </a:r>
            <a:endParaRPr lang="en-US" sz="1000" dirty="0"/>
          </a:p>
          <a:p>
            <a:r>
              <a:rPr lang="en-US" sz="1000" dirty="0" smtClean="0"/>
              <a:t>Welcome back! Thanks for your support </a:t>
            </a:r>
            <a:r>
              <a:rPr lang="en-US" sz="1000" dirty="0" smtClean="0"/>
              <a:t>of the Rider Pride Party as well as for the first PBS celebration.  Our kids had lots of FUN and once again, we appreciate what you have done. Click </a:t>
            </a:r>
            <a:r>
              <a:rPr lang="en-US" sz="1000" dirty="0" smtClean="0">
                <a:hlinkClick r:id="rId4"/>
              </a:rPr>
              <a:t>here</a:t>
            </a:r>
            <a:r>
              <a:rPr lang="en-US" sz="1000" dirty="0" smtClean="0"/>
              <a:t> for pictures!</a:t>
            </a:r>
          </a:p>
          <a:p>
            <a:endParaRPr lang="en-US" altLang="zh-CN" sz="1000" dirty="0" smtClean="0"/>
          </a:p>
          <a:p>
            <a:r>
              <a:rPr lang="en-US" altLang="zh-CN" sz="1000" dirty="0" smtClean="0"/>
              <a:t>The Dance-A-Thon envelopes have been sent home. They need to returned back to school by October 1</a:t>
            </a:r>
            <a:r>
              <a:rPr lang="en-US" altLang="zh-CN" sz="1000" baseline="30000" dirty="0" smtClean="0"/>
              <a:t>st</a:t>
            </a:r>
            <a:r>
              <a:rPr lang="en-US" altLang="zh-CN" sz="1000" dirty="0" smtClean="0"/>
              <a:t>. This is the major fundraise event of the school year. Please support :</a:t>
            </a:r>
            <a:r>
              <a:rPr lang="en-US" altLang="zh-CN" sz="1000" dirty="0" smtClean="0"/>
              <a:t>D</a:t>
            </a:r>
          </a:p>
          <a:p>
            <a:endParaRPr lang="en-US" altLang="zh-CN" sz="1000" dirty="0"/>
          </a:p>
          <a:p>
            <a:r>
              <a:rPr lang="en-US" altLang="zh-CN" sz="1000" dirty="0" smtClean="0"/>
              <a:t>Also, homewor</a:t>
            </a:r>
            <a:r>
              <a:rPr lang="en-US" altLang="zh-CN" sz="1000" dirty="0" smtClean="0"/>
              <a:t>k will be sent on Monday and please return on Friday. Please let me know if you have any other questions about homework. Have a great week!</a:t>
            </a:r>
            <a:endParaRPr lang="en-US" sz="1200" i="1" dirty="0" smtClean="0">
              <a:latin typeface="HanziPen SC Regular"/>
              <a:cs typeface="HanziPen SC Regular"/>
            </a:endParaRPr>
          </a:p>
          <a:p>
            <a:r>
              <a:rPr lang="en-US" sz="1200" i="1" dirty="0">
                <a:latin typeface="HanziPen SC Regular"/>
                <a:cs typeface="HanziPen SC Regular"/>
              </a:rPr>
              <a:t> </a:t>
            </a:r>
            <a:r>
              <a:rPr lang="en-US" sz="1200" i="1" dirty="0" smtClean="0">
                <a:latin typeface="HanziPen SC Regular"/>
                <a:cs typeface="HanziPen SC Regular"/>
              </a:rPr>
              <a:t>    </a:t>
            </a:r>
            <a:endParaRPr lang="en-US" sz="1200" i="1" dirty="0" smtClean="0">
              <a:latin typeface="HanziPen SC Regular"/>
              <a:cs typeface="HanziPen SC Regular"/>
            </a:endParaRPr>
          </a:p>
          <a:p>
            <a:r>
              <a:rPr lang="en-US" sz="1200" i="1" dirty="0">
                <a:latin typeface="HanziPen SC Regular"/>
                <a:cs typeface="HanziPen SC Regular"/>
              </a:rPr>
              <a:t> </a:t>
            </a:r>
            <a:r>
              <a:rPr lang="en-US" sz="1200" i="1" dirty="0" smtClean="0">
                <a:latin typeface="HanziPen SC Regular"/>
                <a:cs typeface="HanziPen SC Regular"/>
              </a:rPr>
              <a:t>   </a:t>
            </a:r>
            <a:r>
              <a:rPr lang="en-US" sz="1200" i="1" dirty="0" err="1" smtClean="0">
                <a:latin typeface="HanziPen SC Regular"/>
                <a:cs typeface="HanziPen SC Regular"/>
              </a:rPr>
              <a:t>Zhongli</a:t>
            </a:r>
            <a:r>
              <a:rPr lang="en-US" sz="1200" i="1" dirty="0" smtClean="0">
                <a:latin typeface="HanziPen SC Regular"/>
                <a:cs typeface="HanziPen SC Regular"/>
              </a:rPr>
              <a:t> </a:t>
            </a:r>
            <a:r>
              <a:rPr lang="en-US" sz="1200" i="1" dirty="0" smtClean="0">
                <a:latin typeface="HanziPen SC Regular"/>
                <a:cs typeface="HanziPen SC Regular"/>
              </a:rPr>
              <a:t>Xu</a:t>
            </a:r>
          </a:p>
          <a:p>
            <a:endParaRPr lang="en-US" sz="1200" dirty="0"/>
          </a:p>
          <a:p>
            <a:endParaRPr lang="en-US" sz="1400" dirty="0" smtClean="0"/>
          </a:p>
          <a:p>
            <a:endParaRPr lang="en-US" sz="1400" dirty="0" smtClean="0"/>
          </a:p>
          <a:p>
            <a:r>
              <a:rPr lang="en-US" sz="1400" dirty="0" smtClean="0"/>
              <a:t> </a:t>
            </a:r>
            <a:endParaRPr lang="en-US" sz="1400" dirty="0"/>
          </a:p>
        </p:txBody>
      </p:sp>
      <p:sp>
        <p:nvSpPr>
          <p:cNvPr id="21" name="TextBox 20"/>
          <p:cNvSpPr txBox="1"/>
          <p:nvPr/>
        </p:nvSpPr>
        <p:spPr>
          <a:xfrm>
            <a:off x="4267200" y="2590800"/>
            <a:ext cx="2438400" cy="1077218"/>
          </a:xfrm>
          <a:prstGeom prst="rect">
            <a:avLst/>
          </a:prstGeom>
          <a:noFill/>
        </p:spPr>
        <p:txBody>
          <a:bodyPr wrap="square" rtlCol="0">
            <a:spAutoFit/>
          </a:bodyPr>
          <a:lstStyle/>
          <a:p>
            <a:r>
              <a:rPr lang="en-US" sz="1400" dirty="0" err="1" smtClean="0">
                <a:solidFill>
                  <a:schemeClr val="bg1"/>
                </a:solidFill>
              </a:rPr>
              <a:t>Zhongli</a:t>
            </a:r>
            <a:r>
              <a:rPr lang="en-US" sz="1400" dirty="0" smtClean="0">
                <a:solidFill>
                  <a:schemeClr val="bg1"/>
                </a:solidFill>
              </a:rPr>
              <a:t> Xu</a:t>
            </a:r>
          </a:p>
          <a:p>
            <a:endParaRPr lang="en-US" sz="1400" dirty="0" smtClean="0">
              <a:solidFill>
                <a:schemeClr val="bg1"/>
              </a:solidFill>
            </a:endParaRPr>
          </a:p>
          <a:p>
            <a:r>
              <a:rPr lang="en-US" sz="1200" dirty="0">
                <a:solidFill>
                  <a:schemeClr val="bg1"/>
                </a:solidFill>
              </a:rPr>
              <a:t>z</a:t>
            </a:r>
            <a:r>
              <a:rPr lang="en-US" sz="1200" dirty="0" smtClean="0">
                <a:solidFill>
                  <a:schemeClr val="bg1"/>
                </a:solidFill>
              </a:rPr>
              <a:t>hongli.xu@cr.k12.de.us</a:t>
            </a:r>
          </a:p>
          <a:p>
            <a:endParaRPr lang="en-US" sz="1200" dirty="0" smtClean="0">
              <a:solidFill>
                <a:schemeClr val="bg1"/>
              </a:solidFill>
            </a:endParaRPr>
          </a:p>
          <a:p>
            <a:r>
              <a:rPr lang="en-US" sz="1200" dirty="0" err="1" smtClean="0">
                <a:solidFill>
                  <a:schemeClr val="bg1"/>
                </a:solidFill>
              </a:rPr>
              <a:t>Zhonglixu.weebly.com</a:t>
            </a:r>
            <a:endParaRPr lang="en-US" sz="1200" dirty="0">
              <a:solidFill>
                <a:schemeClr val="bg1"/>
              </a:solidFill>
            </a:endParaRPr>
          </a:p>
        </p:txBody>
      </p:sp>
      <p:pic>
        <p:nvPicPr>
          <p:cNvPr id="23" name="Picture 22"/>
          <p:cNvPicPr>
            <a:picLocks noChangeAspect="1"/>
          </p:cNvPicPr>
          <p:nvPr/>
        </p:nvPicPr>
        <p:blipFill>
          <a:blip r:embed="rId5"/>
          <a:stretch>
            <a:fillRect/>
          </a:stretch>
        </p:blipFill>
        <p:spPr>
          <a:xfrm rot="9312534">
            <a:off x="3217374" y="5405827"/>
            <a:ext cx="532738" cy="766186"/>
          </a:xfrm>
          <a:prstGeom prst="rect">
            <a:avLst/>
          </a:prstGeom>
        </p:spPr>
      </p:pic>
      <p:sp>
        <p:nvSpPr>
          <p:cNvPr id="24" name="Rounded Rectangle 23"/>
          <p:cNvSpPr/>
          <p:nvPr/>
        </p:nvSpPr>
        <p:spPr>
          <a:xfrm>
            <a:off x="2286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ounded Rectangle 25"/>
          <p:cNvSpPr/>
          <p:nvPr/>
        </p:nvSpPr>
        <p:spPr>
          <a:xfrm>
            <a:off x="23622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ounded Rectangle 26"/>
          <p:cNvSpPr/>
          <p:nvPr/>
        </p:nvSpPr>
        <p:spPr>
          <a:xfrm>
            <a:off x="44958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Rounded Rectangle 27"/>
          <p:cNvSpPr/>
          <p:nvPr/>
        </p:nvSpPr>
        <p:spPr>
          <a:xfrm>
            <a:off x="4572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Math</a:t>
            </a:r>
            <a:endParaRPr lang="en-US" sz="1200" dirty="0">
              <a:ea typeface="Calibri"/>
              <a:cs typeface="Times New Roman"/>
            </a:endParaRPr>
          </a:p>
        </p:txBody>
      </p:sp>
      <p:sp>
        <p:nvSpPr>
          <p:cNvPr id="29" name="Rounded Rectangle 28"/>
          <p:cNvSpPr/>
          <p:nvPr/>
        </p:nvSpPr>
        <p:spPr>
          <a:xfrm>
            <a:off x="25908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Chinese</a:t>
            </a:r>
            <a:endParaRPr lang="en-US" sz="1200" dirty="0">
              <a:ea typeface="Calibri"/>
              <a:cs typeface="Times New Roman"/>
            </a:endParaRPr>
          </a:p>
        </p:txBody>
      </p:sp>
      <p:sp>
        <p:nvSpPr>
          <p:cNvPr id="30" name="Rounded Rectangle 29"/>
          <p:cNvSpPr/>
          <p:nvPr/>
        </p:nvSpPr>
        <p:spPr>
          <a:xfrm>
            <a:off x="48006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Science</a:t>
            </a:r>
            <a:endParaRPr lang="en-US" sz="1200" dirty="0">
              <a:ea typeface="Calibri"/>
              <a:cs typeface="Times New Roman"/>
            </a:endParaRPr>
          </a:p>
        </p:txBody>
      </p:sp>
      <p:sp>
        <p:nvSpPr>
          <p:cNvPr id="31" name="TextBox 30"/>
          <p:cNvSpPr txBox="1"/>
          <p:nvPr/>
        </p:nvSpPr>
        <p:spPr>
          <a:xfrm>
            <a:off x="4267200" y="4079319"/>
            <a:ext cx="2133600" cy="2092881"/>
          </a:xfrm>
          <a:prstGeom prst="rect">
            <a:avLst/>
          </a:prstGeom>
          <a:noFill/>
        </p:spPr>
        <p:txBody>
          <a:bodyPr wrap="square" rtlCol="0">
            <a:spAutoFit/>
          </a:bodyPr>
          <a:lstStyle/>
          <a:p>
            <a:pPr marL="171450" indent="-171450">
              <a:buSzPct val="120000"/>
              <a:buFont typeface="Wingdings" charset="2"/>
              <a:buChar char=""/>
            </a:pPr>
            <a:r>
              <a:rPr lang="en-US" sz="1000" dirty="0" smtClean="0"/>
              <a:t>10</a:t>
            </a:r>
            <a:r>
              <a:rPr lang="en-US" sz="1000" dirty="0" smtClean="0"/>
              <a:t>/1 Dance-A-Thon envelopes need to be returned</a:t>
            </a:r>
            <a:r>
              <a:rPr lang="en-US" sz="1000" dirty="0" smtClean="0"/>
              <a:t>. (Please note that this is the biggest fundraise event through the whole year. </a:t>
            </a:r>
            <a:r>
              <a:rPr lang="en-US" sz="1000" dirty="0" smtClean="0"/>
              <a:t>WE need your support!)</a:t>
            </a:r>
          </a:p>
          <a:p>
            <a:pPr marL="171450" indent="-171450">
              <a:buSzPct val="120000"/>
              <a:buFont typeface="Wingdings" charset="2"/>
              <a:buChar char=""/>
            </a:pPr>
            <a:r>
              <a:rPr lang="en-US" sz="1000" dirty="0" smtClean="0"/>
              <a:t>10/1 Family Literacy </a:t>
            </a:r>
            <a:r>
              <a:rPr lang="en-US" altLang="zh-CN" sz="1000" dirty="0" smtClean="0"/>
              <a:t>Night 6:00 to 8:00 pm.</a:t>
            </a:r>
          </a:p>
          <a:p>
            <a:pPr marL="171450" indent="-171450">
              <a:buSzPct val="120000"/>
              <a:buFont typeface="Wingdings" charset="2"/>
              <a:buChar char=""/>
            </a:pPr>
            <a:r>
              <a:rPr lang="en-US" sz="1000" dirty="0" smtClean="0"/>
              <a:t>10/8 Picture Day.</a:t>
            </a:r>
          </a:p>
          <a:p>
            <a:pPr marL="171450" indent="-171450">
              <a:buSzPct val="120000"/>
              <a:buFont typeface="Wingdings" charset="2"/>
              <a:buChar char=""/>
            </a:pPr>
            <a:r>
              <a:rPr lang="en-US" sz="1000" dirty="0" smtClean="0"/>
              <a:t>10/14“Good Neighbor” Community Breakfast 8:00am to 9:00am.</a:t>
            </a:r>
            <a:endParaRPr lang="en-US" sz="1000" dirty="0" smtClean="0"/>
          </a:p>
          <a:p>
            <a:pPr marL="171450" indent="-171450">
              <a:buSzPct val="120000"/>
              <a:buFont typeface="Wingdings" charset="2"/>
              <a:buChar char=""/>
            </a:pPr>
            <a:endParaRPr lang="en-US" sz="1000" dirty="0" smtClean="0"/>
          </a:p>
          <a:p>
            <a:pPr marL="171450" indent="-171450">
              <a:buSzPct val="120000"/>
              <a:buFont typeface="Wingdings" charset="2"/>
              <a:buChar char=""/>
            </a:pPr>
            <a:endParaRPr lang="en-US" sz="1000" dirty="0" smtClean="0"/>
          </a:p>
        </p:txBody>
      </p:sp>
      <p:sp>
        <p:nvSpPr>
          <p:cNvPr id="33" name="TextBox 32"/>
          <p:cNvSpPr txBox="1"/>
          <p:nvPr/>
        </p:nvSpPr>
        <p:spPr>
          <a:xfrm>
            <a:off x="228600" y="6553200"/>
            <a:ext cx="2133600" cy="400110"/>
          </a:xfrm>
          <a:prstGeom prst="rect">
            <a:avLst/>
          </a:prstGeom>
          <a:noFill/>
        </p:spPr>
        <p:txBody>
          <a:bodyPr wrap="square" rtlCol="0">
            <a:spAutoFit/>
          </a:bodyPr>
          <a:lstStyle/>
          <a:p>
            <a:pPr>
              <a:buSzPct val="120000"/>
            </a:pPr>
            <a:endParaRPr lang="en-US" sz="1000" dirty="0" smtClean="0"/>
          </a:p>
          <a:p>
            <a:pPr>
              <a:buClr>
                <a:schemeClr val="tx1"/>
              </a:buClr>
              <a:buSzPct val="126000"/>
            </a:pPr>
            <a:endParaRPr lang="en-US" sz="1000" dirty="0"/>
          </a:p>
        </p:txBody>
      </p:sp>
      <p:sp>
        <p:nvSpPr>
          <p:cNvPr id="34" name="TextBox 33"/>
          <p:cNvSpPr txBox="1"/>
          <p:nvPr/>
        </p:nvSpPr>
        <p:spPr>
          <a:xfrm>
            <a:off x="228600" y="6553200"/>
            <a:ext cx="2133600" cy="2554545"/>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Represent  any numbers within 30 using tens and ones.</a:t>
            </a:r>
          </a:p>
          <a:p>
            <a:pPr marL="171450" indent="-171450">
              <a:buClr>
                <a:schemeClr val="tx1"/>
              </a:buClr>
              <a:buSzPct val="100000"/>
              <a:buFont typeface="Wingdings" charset="2"/>
              <a:buChar char=""/>
            </a:pPr>
            <a:r>
              <a:rPr lang="en-US" sz="1000" dirty="0" smtClean="0"/>
              <a:t>Use tables, charts and graphs to organize data.</a:t>
            </a:r>
          </a:p>
          <a:p>
            <a:pPr marL="171450" indent="-171450">
              <a:buClr>
                <a:schemeClr val="tx1"/>
              </a:buClr>
              <a:buSzPct val="100000"/>
              <a:buFont typeface="Wingdings" charset="2"/>
              <a:buChar char=""/>
            </a:pPr>
            <a:r>
              <a:rPr lang="en-US" sz="1000" dirty="0" smtClean="0"/>
              <a:t>Review and use what we have learned in first unit and apply in different situations.</a:t>
            </a:r>
            <a:endParaRPr lang="en-US" sz="1000" dirty="0" smtClean="0"/>
          </a:p>
          <a:p>
            <a:pPr>
              <a:buClr>
                <a:schemeClr val="tx1"/>
              </a:buClr>
              <a:buSzPct val="100000"/>
            </a:pPr>
            <a:endParaRPr lang="en-US" sz="1000" dirty="0"/>
          </a:p>
          <a:p>
            <a:pPr>
              <a:buClr>
                <a:schemeClr val="tx1"/>
              </a:buClr>
              <a:buSzPct val="100000"/>
            </a:pPr>
            <a:r>
              <a:rPr lang="en-US" sz="1000" dirty="0" smtClean="0"/>
              <a:t>VOCABULARY:</a:t>
            </a:r>
          </a:p>
          <a:p>
            <a:pPr>
              <a:buClr>
                <a:schemeClr val="tx1"/>
              </a:buClr>
              <a:buSzPct val="100000"/>
            </a:pPr>
            <a:r>
              <a:rPr lang="en-US" sz="1000" dirty="0" smtClean="0"/>
              <a:t>Tens</a:t>
            </a:r>
            <a:r>
              <a:rPr lang="en-US" sz="1000" dirty="0"/>
              <a:t>;</a:t>
            </a:r>
            <a:r>
              <a:rPr lang="en-US" sz="1000" dirty="0" smtClean="0"/>
              <a:t> ones; tables; tallies; charts; represent; data; more; less; model; same; least; greatest; data; compare; </a:t>
            </a:r>
          </a:p>
          <a:p>
            <a:pPr>
              <a:buClr>
                <a:schemeClr val="tx1"/>
              </a:buClr>
              <a:buSzPct val="100000"/>
            </a:pPr>
            <a:r>
              <a:rPr lang="en-US" sz="1000" dirty="0"/>
              <a:t> </a:t>
            </a:r>
            <a:r>
              <a:rPr lang="en-US" sz="1000" dirty="0" smtClean="0"/>
              <a:t>    amount.</a:t>
            </a:r>
          </a:p>
          <a:p>
            <a:pPr marL="171450" indent="-171450">
              <a:buClr>
                <a:schemeClr val="tx1"/>
              </a:buClr>
              <a:buSzPct val="100000"/>
              <a:buFont typeface="Wingdings" charset="2"/>
              <a:buChar char=""/>
            </a:pPr>
            <a:endParaRPr lang="en-US" sz="1000" dirty="0"/>
          </a:p>
        </p:txBody>
      </p:sp>
      <p:sp>
        <p:nvSpPr>
          <p:cNvPr id="35" name="TextBox 34"/>
          <p:cNvSpPr txBox="1"/>
          <p:nvPr/>
        </p:nvSpPr>
        <p:spPr>
          <a:xfrm>
            <a:off x="2362200" y="6553200"/>
            <a:ext cx="2133600" cy="3170099"/>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Read Chinese Readers Green Book 10: What Day Is It Today</a:t>
            </a:r>
            <a:r>
              <a:rPr lang="en-US" sz="1000" dirty="0" smtClean="0"/>
              <a:t>?</a:t>
            </a:r>
          </a:p>
          <a:p>
            <a:pPr marL="171450" indent="-171450">
              <a:buClr>
                <a:schemeClr val="tx1"/>
              </a:buClr>
              <a:buSzPct val="100000"/>
              <a:buFont typeface="Wingdings" charset="2"/>
              <a:buChar char=""/>
            </a:pPr>
            <a:r>
              <a:rPr lang="en-US" sz="1000" dirty="0" smtClean="0"/>
              <a:t>Read the Chinese book </a:t>
            </a:r>
            <a:r>
              <a:rPr lang="en-US" sz="1000" dirty="0">
                <a:hlinkClick r:id="rId6"/>
              </a:rPr>
              <a:t>“Little Red Hen”</a:t>
            </a:r>
            <a:endParaRPr lang="en-US" sz="1000" dirty="0"/>
          </a:p>
          <a:p>
            <a:pPr>
              <a:buClr>
                <a:schemeClr val="tx1"/>
              </a:buClr>
              <a:buSzPct val="100000"/>
            </a:pPr>
            <a:endParaRPr lang="en-US" sz="1000" dirty="0" smtClean="0"/>
          </a:p>
          <a:p>
            <a:pPr>
              <a:buClr>
                <a:schemeClr val="tx1"/>
              </a:buClr>
              <a:buSzPct val="100000"/>
            </a:pPr>
            <a:r>
              <a:rPr lang="en-US" sz="1000" dirty="0" smtClean="0"/>
              <a:t>SUPPORTING LINKS, PLEASE CLICK:</a:t>
            </a:r>
            <a:endParaRPr lang="en-US" sz="1000" dirty="0"/>
          </a:p>
          <a:p>
            <a:pPr>
              <a:buClr>
                <a:schemeClr val="tx1"/>
              </a:buClr>
              <a:buSzPct val="100000"/>
            </a:pPr>
            <a:r>
              <a:rPr lang="en-US" sz="1000" dirty="0" smtClean="0">
                <a:hlinkClick r:id="rId7"/>
              </a:rPr>
              <a:t>What Day Is It Today? Green Book 10</a:t>
            </a:r>
            <a:endParaRPr lang="en-US" sz="1000" dirty="0" smtClean="0"/>
          </a:p>
          <a:p>
            <a:pPr>
              <a:buClr>
                <a:schemeClr val="tx1"/>
              </a:buClr>
              <a:buSzPct val="100000"/>
            </a:pPr>
            <a:endParaRPr lang="en-US" sz="1000" dirty="0" smtClean="0"/>
          </a:p>
          <a:p>
            <a:pPr>
              <a:buClr>
                <a:schemeClr val="tx1"/>
              </a:buClr>
              <a:buSzPct val="100000"/>
            </a:pPr>
            <a:r>
              <a:rPr lang="en-US" sz="1000" dirty="0">
                <a:hlinkClick r:id="rId6"/>
              </a:rPr>
              <a:t>“Little Red Hen”</a:t>
            </a:r>
            <a:endParaRPr lang="en-US" sz="1000" dirty="0"/>
          </a:p>
          <a:p>
            <a:pPr>
              <a:buClr>
                <a:schemeClr val="tx1"/>
              </a:buClr>
              <a:buSzPct val="100000"/>
            </a:pPr>
            <a:endParaRPr lang="en-US" sz="1000" dirty="0" smtClean="0"/>
          </a:p>
          <a:p>
            <a:pPr>
              <a:buClr>
                <a:schemeClr val="tx1"/>
              </a:buClr>
              <a:buSzPct val="100000"/>
            </a:pPr>
            <a:r>
              <a:rPr lang="en-US" sz="1000" dirty="0" smtClean="0"/>
              <a:t>(You can click on the words to pronounce each vocabulary)</a:t>
            </a:r>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8" name="TextBox 37"/>
          <p:cNvSpPr txBox="1"/>
          <p:nvPr/>
        </p:nvSpPr>
        <p:spPr>
          <a:xfrm>
            <a:off x="4495800" y="6573083"/>
            <a:ext cx="2133600" cy="3631763"/>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a:buClr>
                <a:schemeClr val="tx1"/>
              </a:buClr>
              <a:buSzPct val="126000"/>
            </a:pPr>
            <a:r>
              <a:rPr lang="en-US" sz="1000" dirty="0" smtClean="0"/>
              <a:t>This week, we will start the science unit “Weather and Me”:</a:t>
            </a:r>
          </a:p>
          <a:p>
            <a:pPr marL="171450" indent="-171450">
              <a:buClr>
                <a:schemeClr val="tx1"/>
              </a:buClr>
              <a:buSzPct val="126000"/>
              <a:buFont typeface="Wingdings" charset="2"/>
              <a:buChar char=""/>
            </a:pPr>
            <a:r>
              <a:rPr lang="en-US" sz="1000" dirty="0" smtClean="0"/>
              <a:t>Observe the weather and respond what weather is like today.</a:t>
            </a:r>
          </a:p>
          <a:p>
            <a:pPr marL="171450" indent="-171450">
              <a:buClr>
                <a:schemeClr val="tx1"/>
              </a:buClr>
              <a:buSzPct val="126000"/>
              <a:buFont typeface="Wingdings" charset="2"/>
              <a:buChar char=""/>
            </a:pPr>
            <a:r>
              <a:rPr lang="en-US" sz="1000" dirty="0" smtClean="0"/>
              <a:t>Dress up appropriately according to the weather.</a:t>
            </a:r>
          </a:p>
          <a:p>
            <a:pPr marL="171450" indent="-171450">
              <a:buClr>
                <a:schemeClr val="tx1"/>
              </a:buClr>
              <a:buSzPct val="126000"/>
              <a:buFont typeface="Wingdings" charset="2"/>
              <a:buChar char=""/>
            </a:pPr>
            <a:r>
              <a:rPr lang="en-US" sz="1000" dirty="0" smtClean="0"/>
              <a:t>Use four senses to observe the weather: see, smell, touch and hear.</a:t>
            </a:r>
          </a:p>
          <a:p>
            <a:pPr>
              <a:buClr>
                <a:schemeClr val="tx1"/>
              </a:buClr>
              <a:buSzPct val="126000"/>
            </a:pPr>
            <a:endParaRPr lang="en-US" sz="1000" dirty="0" smtClean="0"/>
          </a:p>
          <a:p>
            <a:pPr>
              <a:buClr>
                <a:schemeClr val="tx1"/>
              </a:buClr>
              <a:buSzPct val="126000"/>
            </a:pPr>
            <a:endParaRPr lang="en-US" sz="1000" dirty="0"/>
          </a:p>
          <a:p>
            <a:pPr>
              <a:buClr>
                <a:schemeClr val="tx1"/>
              </a:buClr>
              <a:buSzPct val="126000"/>
            </a:pPr>
            <a:endParaRPr lang="en-US" sz="1000" dirty="0" smtClean="0"/>
          </a:p>
          <a:p>
            <a:pPr>
              <a:buClr>
                <a:schemeClr val="tx1"/>
              </a:buClr>
              <a:buSzPct val="126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2" name="Rounded Rectangle 31"/>
          <p:cNvSpPr/>
          <p:nvPr/>
        </p:nvSpPr>
        <p:spPr>
          <a:xfrm>
            <a:off x="228600" y="4648200"/>
            <a:ext cx="3810000" cy="15240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ounded Rectangle 35"/>
          <p:cNvSpPr/>
          <p:nvPr/>
        </p:nvSpPr>
        <p:spPr>
          <a:xfrm>
            <a:off x="381000" y="4648201"/>
            <a:ext cx="3581400"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Homework Support in Math and Chinese</a:t>
            </a:r>
            <a:endParaRPr lang="en-US" sz="1200" dirty="0">
              <a:ea typeface="Calibri"/>
              <a:cs typeface="Times New Roman"/>
            </a:endParaRPr>
          </a:p>
        </p:txBody>
      </p:sp>
      <p:sp>
        <p:nvSpPr>
          <p:cNvPr id="37" name="TextBox 36"/>
          <p:cNvSpPr txBox="1"/>
          <p:nvPr/>
        </p:nvSpPr>
        <p:spPr>
          <a:xfrm>
            <a:off x="304800" y="4941094"/>
            <a:ext cx="3657600" cy="1231106"/>
          </a:xfrm>
          <a:prstGeom prst="rect">
            <a:avLst/>
          </a:prstGeom>
          <a:noFill/>
        </p:spPr>
        <p:txBody>
          <a:bodyPr wrap="square" rtlCol="0">
            <a:spAutoFit/>
          </a:bodyPr>
          <a:lstStyle/>
          <a:p>
            <a:pPr>
              <a:buSzPct val="120000"/>
            </a:pPr>
            <a:r>
              <a:rPr lang="en-US" sz="800" dirty="0"/>
              <a:t>Please Click: </a:t>
            </a:r>
            <a:r>
              <a:rPr lang="en-US" sz="800" dirty="0" smtClean="0">
                <a:hlinkClick r:id="rId8"/>
              </a:rPr>
              <a:t>Homework Support</a:t>
            </a:r>
            <a:endParaRPr lang="en-US" sz="800" dirty="0"/>
          </a:p>
          <a:p>
            <a:pPr marL="171450" indent="-171450">
              <a:buSzPct val="120000"/>
              <a:buFont typeface="Wingdings" charset="2"/>
              <a:buChar char=""/>
            </a:pPr>
            <a:r>
              <a:rPr lang="en-US" sz="800" dirty="0" smtClean="0"/>
              <a:t>Two pieces of math worksheets. </a:t>
            </a:r>
            <a:endParaRPr lang="en-US" sz="800" dirty="0"/>
          </a:p>
          <a:p>
            <a:pPr marL="171450" indent="-171450">
              <a:buSzPct val="120000"/>
              <a:buFont typeface="Wingdings" charset="2"/>
              <a:buChar char=""/>
            </a:pPr>
            <a:r>
              <a:rPr lang="en-US" sz="800" dirty="0" smtClean="0"/>
              <a:t>One piece of Chinese worksheet.</a:t>
            </a:r>
          </a:p>
          <a:p>
            <a:pPr marL="171450" indent="-171450">
              <a:buSzPct val="120000"/>
              <a:buFont typeface="Wingdings" charset="2"/>
              <a:buChar char=""/>
            </a:pPr>
            <a:r>
              <a:rPr lang="en-US" sz="800" dirty="0" smtClean="0"/>
              <a:t>Practice Chinese flash card vocabulary.</a:t>
            </a:r>
          </a:p>
          <a:p>
            <a:pPr marL="171450" indent="-171450">
              <a:buSzPct val="120000"/>
              <a:buFont typeface="Wingdings" charset="2"/>
              <a:buChar char=""/>
            </a:pPr>
            <a:r>
              <a:rPr lang="en-US" sz="800" dirty="0" smtClean="0"/>
              <a:t>Practice reading Chinese Green Book 10: What Day Is it Today?</a:t>
            </a:r>
            <a:endParaRPr lang="en-US" sz="800" dirty="0"/>
          </a:p>
          <a:p>
            <a:pPr>
              <a:buSzPct val="120000"/>
            </a:pPr>
            <a:r>
              <a:rPr lang="en-US" sz="1000" b="1" dirty="0" smtClean="0">
                <a:solidFill>
                  <a:srgbClr val="FF0000"/>
                </a:solidFill>
              </a:rPr>
              <a:t>Note</a:t>
            </a:r>
            <a:r>
              <a:rPr lang="en-US" sz="1000" dirty="0" smtClean="0"/>
              <a:t>:</a:t>
            </a:r>
            <a:r>
              <a:rPr lang="en-US" sz="800" dirty="0" smtClean="0"/>
              <a:t> When I send home worksheets, I will double-sided copy the math worksheets. Also, the Green Book 10 is online when you click PDF. We do not have enough books to send home for every student. So you may practice reading online. Thanks for understanding.</a:t>
            </a:r>
          </a:p>
        </p:txBody>
      </p:sp>
      <p:pic>
        <p:nvPicPr>
          <p:cNvPr id="2" name="Picture 1"/>
          <p:cNvPicPr>
            <a:picLocks noChangeAspect="1"/>
          </p:cNvPicPr>
          <p:nvPr/>
        </p:nvPicPr>
        <p:blipFill>
          <a:blip r:embed="rId9"/>
          <a:stretch>
            <a:fillRect/>
          </a:stretch>
        </p:blipFill>
        <p:spPr>
          <a:xfrm>
            <a:off x="762000" y="152400"/>
            <a:ext cx="2490066" cy="1546807"/>
          </a:xfrm>
          <a:prstGeom prst="rect">
            <a:avLst/>
          </a:prstGeom>
        </p:spPr>
      </p:pic>
    </p:spTree>
    <p:extLst>
      <p:ext uri="{BB962C8B-B14F-4D97-AF65-F5344CB8AC3E}">
        <p14:creationId xmlns:p14="http://schemas.microsoft.com/office/powerpoint/2010/main" val="36106487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10399</TotalTime>
  <Words>530</Words>
  <Application>Microsoft Macintosh PowerPoint</Application>
  <PresentationFormat>On-screen Show (4:3)</PresentationFormat>
  <Paragraphs>76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Galewski</dc:creator>
  <cp:lastModifiedBy>zl xu</cp:lastModifiedBy>
  <cp:revision>92</cp:revision>
  <cp:lastPrinted>2014-09-10T17:41:48Z</cp:lastPrinted>
  <dcterms:created xsi:type="dcterms:W3CDTF">2012-09-29T15:12:52Z</dcterms:created>
  <dcterms:modified xsi:type="dcterms:W3CDTF">2014-09-29T01:50:30Z</dcterms:modified>
</cp:coreProperties>
</file>