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C4681"/>
    <a:srgbClr val="2A8C96"/>
    <a:srgbClr val="F05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134" d="100"/>
          <a:sy n="134" d="100"/>
        </p:scale>
        <p:origin x="-624" y="22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10/6/14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23249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10/6/14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4627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10/6/14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585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10/6/14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67061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37FA9-519A-48C9-B9D9-8ECC260A55AA}" type="datetimeFigureOut">
              <a:rPr lang="en-US" smtClean="0"/>
              <a:t>10/6/14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7298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37FA9-519A-48C9-B9D9-8ECC260A55AA}" type="datetimeFigureOut">
              <a:rPr lang="en-US" smtClean="0"/>
              <a:t>10/6/14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74514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37FA9-519A-48C9-B9D9-8ECC260A55AA}" type="datetimeFigureOut">
              <a:rPr lang="en-US" smtClean="0"/>
              <a:t>10/6/14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0975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37FA9-519A-48C9-B9D9-8ECC260A55AA}" type="datetimeFigureOut">
              <a:rPr lang="en-US" smtClean="0"/>
              <a:t>10/6/14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9235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37FA9-519A-48C9-B9D9-8ECC260A55AA}" type="datetimeFigureOut">
              <a:rPr lang="en-US" smtClean="0"/>
              <a:t>10/6/14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869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10/6/14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147304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10/6/14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21315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1B37FA9-519A-48C9-B9D9-8ECC260A55AA}" type="datetimeFigureOut">
              <a:rPr lang="en-US" smtClean="0"/>
              <a:t>10/6/14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AD5B898-7BBE-4D6E-96F9-444CC7742E53}" type="slidenum">
              <a:rPr lang="en-US" smtClean="0"/>
              <a:t>‹#›</a:t>
            </a:fld>
            <a:endParaRPr lang="en-US"/>
          </a:p>
        </p:txBody>
      </p:sp>
    </p:spTree>
    <p:extLst>
      <p:ext uri="{BB962C8B-B14F-4D97-AF65-F5344CB8AC3E}">
        <p14:creationId xmlns:p14="http://schemas.microsoft.com/office/powerpoint/2010/main" val="301491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http://zhonglixu.weebly.com/math-curriculum-and-goals/unit-2-home-connection-letter" TargetMode="External"/><Relationship Id="rId6" Type="http://schemas.openxmlformats.org/officeDocument/2006/relationships/hyperlink" Target="http://www.youtube.com/watch?v=smspKuKqt5c" TargetMode="External"/><Relationship Id="rId7" Type="http://schemas.openxmlformats.org/officeDocument/2006/relationships/hyperlink" Target="http://zhonglixu.weebly.com/weather-and-me" TargetMode="External"/><Relationship Id="rId8" Type="http://schemas.openxmlformats.org/officeDocument/2006/relationships/hyperlink" Target="http://zhonglixu.weebly.com/homework-support/2014-2015-7th-week-homework" TargetMode="External"/><Relationship Id="rId9" Type="http://schemas.openxmlformats.org/officeDocument/2006/relationships/hyperlink" Target="http://zhonglixu.weebly.com/chinese-literacy-supporting-materials/little-red-hen" TargetMode="External"/><Relationship Id="rId10"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grpSp>
        <p:nvGrpSpPr>
          <p:cNvPr id="14" name="Group 13"/>
          <p:cNvGrpSpPr/>
          <p:nvPr/>
        </p:nvGrpSpPr>
        <p:grpSpPr>
          <a:xfrm>
            <a:off x="457200" y="228600"/>
            <a:ext cx="6324600" cy="1752600"/>
            <a:chOff x="228600" y="381000"/>
            <a:chExt cx="5410200" cy="1600200"/>
          </a:xfrm>
        </p:grpSpPr>
        <p:sp>
          <p:nvSpPr>
            <p:cNvPr id="5" name="Rounded Rectangle 4"/>
            <p:cNvSpPr/>
            <p:nvPr/>
          </p:nvSpPr>
          <p:spPr>
            <a:xfrm>
              <a:off x="228600" y="381000"/>
              <a:ext cx="5257800" cy="1371600"/>
            </a:xfrm>
            <a:prstGeom prst="roundRect">
              <a:avLst/>
            </a:prstGeom>
            <a:solidFill>
              <a:schemeClr val="bg1"/>
            </a:solid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effectLst/>
                <a:ea typeface="Calibri"/>
                <a:cs typeface="Times New Roman"/>
              </a:endParaRPr>
            </a:p>
          </p:txBody>
        </p:sp>
        <p:sp>
          <p:nvSpPr>
            <p:cNvPr id="6" name="Rectangle 5"/>
            <p:cNvSpPr/>
            <p:nvPr/>
          </p:nvSpPr>
          <p:spPr>
            <a:xfrm>
              <a:off x="2209800" y="533400"/>
              <a:ext cx="3429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Ms. </a:t>
              </a:r>
              <a:r>
                <a:rPr lang="en-US" altLang="zh-CN" sz="2200" b="1" dirty="0" err="1" smtClean="0">
                  <a:solidFill>
                    <a:srgbClr val="000000"/>
                  </a:solidFill>
                  <a:latin typeface="Comic Sans MS"/>
                  <a:ea typeface="HelloQueenie" pitchFamily="2" charset="0"/>
                  <a:cs typeface="Comic Sans MS"/>
                </a:rPr>
                <a:t>Xu’s</a:t>
              </a:r>
              <a:r>
                <a:rPr lang="en-US" altLang="zh-CN" sz="2200" b="1" dirty="0" smtClean="0">
                  <a:solidFill>
                    <a:srgbClr val="000000"/>
                  </a:solidFill>
                  <a:latin typeface="Comic Sans MS"/>
                  <a:ea typeface="HelloQueenie" pitchFamily="2" charset="0"/>
                  <a:cs typeface="Comic Sans MS"/>
                </a:rPr>
                <a:t> 1</a:t>
              </a:r>
              <a:r>
                <a:rPr lang="en-US" altLang="zh-CN" sz="2200" b="1" baseline="30000" dirty="0" smtClean="0">
                  <a:solidFill>
                    <a:srgbClr val="000000"/>
                  </a:solidFill>
                  <a:latin typeface="Comic Sans MS"/>
                  <a:ea typeface="HelloQueenie" pitchFamily="2" charset="0"/>
                  <a:cs typeface="Comic Sans MS"/>
                </a:rPr>
                <a:t>st</a:t>
              </a:r>
              <a:r>
                <a:rPr lang="en-US" altLang="zh-CN" sz="2200" b="1" dirty="0" smtClean="0">
                  <a:solidFill>
                    <a:srgbClr val="000000"/>
                  </a:solidFill>
                  <a:latin typeface="Comic Sans MS"/>
                  <a:ea typeface="HelloQueenie" pitchFamily="2" charset="0"/>
                  <a:cs typeface="Comic Sans MS"/>
                </a:rPr>
                <a:t> Grade </a:t>
              </a:r>
            </a:p>
            <a:p>
              <a:pPr marL="0" marR="0" algn="ctr">
                <a:lnSpc>
                  <a:spcPct val="115000"/>
                </a:lnSpc>
                <a:spcBef>
                  <a:spcPts val="0"/>
                </a:spcBef>
                <a:spcAft>
                  <a:spcPts val="1000"/>
                </a:spcAft>
              </a:pPr>
              <a:r>
                <a:rPr lang="en-US" altLang="zh-CN" sz="2200" b="1" dirty="0">
                  <a:solidFill>
                    <a:srgbClr val="000000"/>
                  </a:solidFill>
                  <a:latin typeface="Comic Sans MS"/>
                  <a:ea typeface="HelloQueenie" pitchFamily="2" charset="0"/>
                  <a:cs typeface="Comic Sans MS"/>
                </a:rPr>
                <a:t>7</a:t>
              </a:r>
              <a:r>
                <a:rPr lang="en-US" altLang="zh-CN" sz="2200" b="1" dirty="0" smtClean="0">
                  <a:solidFill>
                    <a:srgbClr val="000000"/>
                  </a:solidFill>
                  <a:latin typeface="Comic Sans MS"/>
                  <a:ea typeface="HelloQueenie" pitchFamily="2" charset="0"/>
                  <a:cs typeface="Comic Sans MS"/>
                </a:rPr>
                <a:t>th Week Update</a:t>
              </a:r>
            </a:p>
            <a:p>
              <a:pPr marL="0" marR="0" algn="ctr">
                <a:lnSpc>
                  <a:spcPct val="115000"/>
                </a:lnSpc>
                <a:spcBef>
                  <a:spcPts val="0"/>
                </a:spcBef>
                <a:spcAft>
                  <a:spcPts val="1000"/>
                </a:spcAft>
              </a:pPr>
              <a:r>
                <a:rPr lang="zh-CN"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10/6-10/10)</a:t>
              </a:r>
              <a:endParaRPr lang="en-US" sz="2200" b="1" dirty="0" smtClean="0">
                <a:solidFill>
                  <a:srgbClr val="000000"/>
                </a:solidFill>
                <a:latin typeface="Comic Sans MS"/>
                <a:ea typeface="HelloQueenie" pitchFamily="2" charset="0"/>
                <a:cs typeface="Comic Sans MS"/>
              </a:endParaRPr>
            </a:p>
            <a:p>
              <a:pPr marL="0" marR="0" algn="ctr">
                <a:lnSpc>
                  <a:spcPct val="115000"/>
                </a:lnSpc>
                <a:spcBef>
                  <a:spcPts val="0"/>
                </a:spcBef>
                <a:spcAft>
                  <a:spcPts val="1000"/>
                </a:spcAft>
              </a:pPr>
              <a:endParaRPr lang="en-US" dirty="0">
                <a:solidFill>
                  <a:srgbClr val="000000"/>
                </a:solidFill>
                <a:effectLst/>
                <a:latin typeface="Harrington"/>
                <a:ea typeface="HelloQueenie" pitchFamily="2" charset="0"/>
                <a:cs typeface="Harrington"/>
              </a:endParaRPr>
            </a:p>
          </p:txBody>
        </p:sp>
      </p:grpSp>
      <p:pic>
        <p:nvPicPr>
          <p:cNvPr id="7" name="Picture 6"/>
          <p:cNvPicPr>
            <a:picLocks noChangeAspect="1"/>
          </p:cNvPicPr>
          <p:nvPr/>
        </p:nvPicPr>
        <p:blipFill>
          <a:blip r:embed="rId3"/>
          <a:stretch>
            <a:fillRect/>
          </a:stretch>
        </p:blipFill>
        <p:spPr>
          <a:xfrm>
            <a:off x="4114800" y="1828800"/>
            <a:ext cx="2362200" cy="1828800"/>
          </a:xfrm>
          <a:prstGeom prst="rect">
            <a:avLst/>
          </a:prstGeom>
        </p:spPr>
      </p:pic>
      <p:grpSp>
        <p:nvGrpSpPr>
          <p:cNvPr id="19" name="Group 18"/>
          <p:cNvGrpSpPr/>
          <p:nvPr/>
        </p:nvGrpSpPr>
        <p:grpSpPr>
          <a:xfrm>
            <a:off x="4191000" y="3733800"/>
            <a:ext cx="2286000" cy="2362199"/>
            <a:chOff x="3362833" y="6179673"/>
            <a:chExt cx="3579494" cy="2137561"/>
          </a:xfrm>
        </p:grpSpPr>
        <p:sp>
          <p:nvSpPr>
            <p:cNvPr id="8" name="Rounded Rectangle 7"/>
            <p:cNvSpPr/>
            <p:nvPr/>
          </p:nvSpPr>
          <p:spPr>
            <a:xfrm>
              <a:off x="3362833" y="6179674"/>
              <a:ext cx="3579494" cy="213756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ounded Rectangle 8"/>
            <p:cNvSpPr/>
            <p:nvPr/>
          </p:nvSpPr>
          <p:spPr>
            <a:xfrm>
              <a:off x="3482149" y="6179673"/>
              <a:ext cx="3460178"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Looking Ahead at Simpson</a:t>
              </a:r>
              <a:endParaRPr lang="en-US" sz="1200" dirty="0">
                <a:ea typeface="Calibri"/>
                <a:cs typeface="Times New Roman"/>
              </a:endParaRPr>
            </a:p>
          </p:txBody>
        </p:sp>
      </p:grpSp>
      <p:sp>
        <p:nvSpPr>
          <p:cNvPr id="13" name="Rounded Rectangle 12"/>
          <p:cNvSpPr/>
          <p:nvPr/>
        </p:nvSpPr>
        <p:spPr>
          <a:xfrm>
            <a:off x="274609" y="1905000"/>
            <a:ext cx="3687792" cy="259080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endParaRPr lang="en-US" sz="1100" dirty="0">
              <a:effectLst/>
              <a:ea typeface="Calibri"/>
              <a:cs typeface="Times New Roman"/>
            </a:endParaRPr>
          </a:p>
        </p:txBody>
      </p:sp>
      <p:sp>
        <p:nvSpPr>
          <p:cNvPr id="15" name="Rounded Rectangle 14"/>
          <p:cNvSpPr/>
          <p:nvPr/>
        </p:nvSpPr>
        <p:spPr>
          <a:xfrm>
            <a:off x="533400" y="1828800"/>
            <a:ext cx="32004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4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A Message from the Teacher</a:t>
            </a:r>
            <a:endParaRPr lang="en-US" sz="1400" dirty="0">
              <a:effectLst/>
              <a:ea typeface="Calibri"/>
              <a:cs typeface="Times New Roman"/>
            </a:endParaRPr>
          </a:p>
        </p:txBody>
      </p:sp>
      <p:sp>
        <p:nvSpPr>
          <p:cNvPr id="16" name="TextBox 15"/>
          <p:cNvSpPr txBox="1"/>
          <p:nvPr/>
        </p:nvSpPr>
        <p:spPr>
          <a:xfrm>
            <a:off x="304800" y="2057400"/>
            <a:ext cx="3657600" cy="3323987"/>
          </a:xfrm>
          <a:prstGeom prst="rect">
            <a:avLst/>
          </a:prstGeom>
          <a:noFill/>
        </p:spPr>
        <p:txBody>
          <a:bodyPr wrap="square" rtlCol="0">
            <a:spAutoFit/>
          </a:bodyPr>
          <a:lstStyle/>
          <a:p>
            <a:r>
              <a:rPr lang="en-US" sz="1000" dirty="0" smtClean="0"/>
              <a:t>Dear Families,</a:t>
            </a:r>
            <a:endParaRPr lang="en-US" sz="1000" dirty="0"/>
          </a:p>
          <a:p>
            <a:r>
              <a:rPr lang="en-US" altLang="zh-CN" sz="1000" dirty="0" smtClean="0"/>
              <a:t>We had a busy studying and FUN week. Simpson was challenged by Stokes for the ALS Ice bucket challenge. And our friends in Chinese classroom also get Chinese reading challenges.</a:t>
            </a:r>
          </a:p>
          <a:p>
            <a:endParaRPr lang="en-US" altLang="zh-CN" sz="1000" dirty="0"/>
          </a:p>
          <a:p>
            <a:r>
              <a:rPr lang="en-US" altLang="zh-CN" sz="1000" dirty="0" smtClean="0"/>
              <a:t>Starting from this week, I will send books that we have been learning back home for our friends to read at home. Also, I will send a piece of flash cards in the books or attached to our homework for our friends to practice at home.</a:t>
            </a:r>
          </a:p>
          <a:p>
            <a:endParaRPr lang="en-US" altLang="zh-CN" sz="1000" dirty="0"/>
          </a:p>
          <a:p>
            <a:r>
              <a:rPr lang="en-US" altLang="zh-CN" sz="1000" dirty="0" smtClean="0"/>
              <a:t>Also, thanks for our friends who has brought in the yellow cards. If you have not turned in your yellow cards, please bring it back to us on Monday. Thanks for your support.</a:t>
            </a:r>
            <a:endParaRPr lang="en-US" sz="1200" i="1" dirty="0" smtClean="0">
              <a:latin typeface="HanziPen SC Regular"/>
              <a:cs typeface="HanziPen SC Regular"/>
            </a:endParaRPr>
          </a:p>
          <a:p>
            <a:r>
              <a:rPr lang="en-US" sz="1200" i="1" dirty="0">
                <a:latin typeface="HanziPen SC Regular"/>
                <a:cs typeface="HanziPen SC Regular"/>
              </a:rPr>
              <a:t> </a:t>
            </a:r>
            <a:r>
              <a:rPr lang="en-US" sz="1200" i="1" dirty="0" smtClean="0">
                <a:latin typeface="HanziPen SC Regular"/>
                <a:cs typeface="HanziPen SC Regular"/>
              </a:rPr>
              <a:t>    </a:t>
            </a:r>
          </a:p>
          <a:p>
            <a:r>
              <a:rPr lang="en-US" sz="1200" i="1" dirty="0">
                <a:latin typeface="HanziPen SC Regular"/>
                <a:cs typeface="HanziPen SC Regular"/>
              </a:rPr>
              <a:t> </a:t>
            </a:r>
            <a:r>
              <a:rPr lang="en-US" sz="1200" i="1" dirty="0" smtClean="0">
                <a:latin typeface="HanziPen SC Regular"/>
                <a:cs typeface="HanziPen SC Regular"/>
              </a:rPr>
              <a:t>   </a:t>
            </a:r>
            <a:r>
              <a:rPr lang="en-US" sz="1200" i="1" dirty="0" err="1" smtClean="0">
                <a:latin typeface="HanziPen SC Regular"/>
                <a:cs typeface="HanziPen SC Regular"/>
              </a:rPr>
              <a:t>Zhongli</a:t>
            </a:r>
            <a:r>
              <a:rPr lang="en-US" sz="1200" i="1" dirty="0" smtClean="0">
                <a:latin typeface="HanziPen SC Regular"/>
                <a:cs typeface="HanziPen SC Regular"/>
              </a:rPr>
              <a:t> Xu</a:t>
            </a:r>
          </a:p>
          <a:p>
            <a:endParaRPr lang="en-US" sz="1200" dirty="0"/>
          </a:p>
          <a:p>
            <a:endParaRPr lang="en-US" sz="1400" dirty="0" smtClean="0"/>
          </a:p>
          <a:p>
            <a:endParaRPr lang="en-US" sz="1400" dirty="0" smtClean="0"/>
          </a:p>
          <a:p>
            <a:r>
              <a:rPr lang="en-US" sz="1400" dirty="0" smtClean="0"/>
              <a:t> </a:t>
            </a:r>
            <a:endParaRPr lang="en-US" sz="1400" dirty="0"/>
          </a:p>
        </p:txBody>
      </p:sp>
      <p:sp>
        <p:nvSpPr>
          <p:cNvPr id="21" name="TextBox 20"/>
          <p:cNvSpPr txBox="1"/>
          <p:nvPr/>
        </p:nvSpPr>
        <p:spPr>
          <a:xfrm>
            <a:off x="4267200" y="2590800"/>
            <a:ext cx="2438400" cy="1077218"/>
          </a:xfrm>
          <a:prstGeom prst="rect">
            <a:avLst/>
          </a:prstGeom>
          <a:noFill/>
        </p:spPr>
        <p:txBody>
          <a:bodyPr wrap="square" rtlCol="0">
            <a:spAutoFit/>
          </a:bodyPr>
          <a:lstStyle/>
          <a:p>
            <a:r>
              <a:rPr lang="en-US" sz="1400" dirty="0" err="1" smtClean="0">
                <a:solidFill>
                  <a:schemeClr val="bg1"/>
                </a:solidFill>
              </a:rPr>
              <a:t>Zhongli</a:t>
            </a:r>
            <a:r>
              <a:rPr lang="en-US" sz="1400" dirty="0" smtClean="0">
                <a:solidFill>
                  <a:schemeClr val="bg1"/>
                </a:solidFill>
              </a:rPr>
              <a:t> Xu</a:t>
            </a:r>
          </a:p>
          <a:p>
            <a:endParaRPr lang="en-US" sz="1400" dirty="0" smtClean="0">
              <a:solidFill>
                <a:schemeClr val="bg1"/>
              </a:solidFill>
            </a:endParaRPr>
          </a:p>
          <a:p>
            <a:r>
              <a:rPr lang="en-US" sz="1200" dirty="0">
                <a:solidFill>
                  <a:schemeClr val="bg1"/>
                </a:solidFill>
              </a:rPr>
              <a:t>z</a:t>
            </a:r>
            <a:r>
              <a:rPr lang="en-US" sz="1200" dirty="0" smtClean="0">
                <a:solidFill>
                  <a:schemeClr val="bg1"/>
                </a:solidFill>
              </a:rPr>
              <a:t>hongli.xu@cr.k12.de.us</a:t>
            </a:r>
          </a:p>
          <a:p>
            <a:endParaRPr lang="en-US" sz="1200" dirty="0" smtClean="0">
              <a:solidFill>
                <a:schemeClr val="bg1"/>
              </a:solidFill>
            </a:endParaRPr>
          </a:p>
          <a:p>
            <a:r>
              <a:rPr lang="en-US" sz="1200" dirty="0" err="1" smtClean="0">
                <a:solidFill>
                  <a:schemeClr val="bg1"/>
                </a:solidFill>
              </a:rPr>
              <a:t>Zhonglixu.weebly.com</a:t>
            </a:r>
            <a:endParaRPr lang="en-US" sz="1200" dirty="0">
              <a:solidFill>
                <a:schemeClr val="bg1"/>
              </a:solidFill>
            </a:endParaRPr>
          </a:p>
        </p:txBody>
      </p:sp>
      <p:pic>
        <p:nvPicPr>
          <p:cNvPr id="23" name="Picture 22"/>
          <p:cNvPicPr>
            <a:picLocks noChangeAspect="1"/>
          </p:cNvPicPr>
          <p:nvPr/>
        </p:nvPicPr>
        <p:blipFill>
          <a:blip r:embed="rId4"/>
          <a:stretch>
            <a:fillRect/>
          </a:stretch>
        </p:blipFill>
        <p:spPr>
          <a:xfrm rot="9312534">
            <a:off x="3217374" y="5405827"/>
            <a:ext cx="532738" cy="766186"/>
          </a:xfrm>
          <a:prstGeom prst="rect">
            <a:avLst/>
          </a:prstGeom>
        </p:spPr>
      </p:pic>
      <p:sp>
        <p:nvSpPr>
          <p:cNvPr id="24" name="Rounded Rectangle 23"/>
          <p:cNvSpPr/>
          <p:nvPr/>
        </p:nvSpPr>
        <p:spPr>
          <a:xfrm>
            <a:off x="2286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ounded Rectangle 25"/>
          <p:cNvSpPr/>
          <p:nvPr/>
        </p:nvSpPr>
        <p:spPr>
          <a:xfrm>
            <a:off x="23622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ounded Rectangle 26"/>
          <p:cNvSpPr/>
          <p:nvPr/>
        </p:nvSpPr>
        <p:spPr>
          <a:xfrm>
            <a:off x="44958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ounded Rectangle 27"/>
          <p:cNvSpPr/>
          <p:nvPr/>
        </p:nvSpPr>
        <p:spPr>
          <a:xfrm>
            <a:off x="4572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Math</a:t>
            </a:r>
            <a:endParaRPr lang="en-US" sz="1200" dirty="0">
              <a:ea typeface="Calibri"/>
              <a:cs typeface="Times New Roman"/>
            </a:endParaRPr>
          </a:p>
        </p:txBody>
      </p:sp>
      <p:sp>
        <p:nvSpPr>
          <p:cNvPr id="29" name="Rounded Rectangle 28"/>
          <p:cNvSpPr/>
          <p:nvPr/>
        </p:nvSpPr>
        <p:spPr>
          <a:xfrm>
            <a:off x="25908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Chinese</a:t>
            </a:r>
            <a:endParaRPr lang="en-US" sz="1200" dirty="0">
              <a:ea typeface="Calibri"/>
              <a:cs typeface="Times New Roman"/>
            </a:endParaRPr>
          </a:p>
        </p:txBody>
      </p:sp>
      <p:sp>
        <p:nvSpPr>
          <p:cNvPr id="30" name="Rounded Rectangle 29"/>
          <p:cNvSpPr/>
          <p:nvPr/>
        </p:nvSpPr>
        <p:spPr>
          <a:xfrm>
            <a:off x="48006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Science</a:t>
            </a:r>
            <a:endParaRPr lang="en-US" sz="1200" dirty="0">
              <a:ea typeface="Calibri"/>
              <a:cs typeface="Times New Roman"/>
            </a:endParaRPr>
          </a:p>
        </p:txBody>
      </p:sp>
      <p:sp>
        <p:nvSpPr>
          <p:cNvPr id="31" name="TextBox 30"/>
          <p:cNvSpPr txBox="1"/>
          <p:nvPr/>
        </p:nvSpPr>
        <p:spPr>
          <a:xfrm>
            <a:off x="4267200" y="4079319"/>
            <a:ext cx="2133600" cy="2400657"/>
          </a:xfrm>
          <a:prstGeom prst="rect">
            <a:avLst/>
          </a:prstGeom>
          <a:noFill/>
        </p:spPr>
        <p:txBody>
          <a:bodyPr wrap="square" rtlCol="0">
            <a:spAutoFit/>
          </a:bodyPr>
          <a:lstStyle/>
          <a:p>
            <a:pPr marL="171450" indent="-171450">
              <a:buSzPct val="120000"/>
              <a:buFont typeface="Wingdings" charset="2"/>
              <a:buChar char=""/>
            </a:pPr>
            <a:r>
              <a:rPr lang="en-US" sz="1000" dirty="0" smtClean="0"/>
              <a:t>10/8 Picture Day :</a:t>
            </a:r>
            <a:r>
              <a:rPr lang="en-US" sz="1000" dirty="0" smtClean="0"/>
              <a:t>D (9:10am)</a:t>
            </a:r>
            <a:endParaRPr lang="en-US" sz="1000" dirty="0" smtClean="0"/>
          </a:p>
          <a:p>
            <a:pPr marL="171450" indent="-171450">
              <a:buSzPct val="120000"/>
              <a:buFont typeface="Wingdings" charset="2"/>
              <a:buChar char=""/>
            </a:pPr>
            <a:r>
              <a:rPr lang="en-US" sz="1000" dirty="0" smtClean="0"/>
              <a:t>10/14“Good Neighbor” Community Breakfast 8:00am to 9:</a:t>
            </a:r>
            <a:r>
              <a:rPr lang="en-US" sz="1000" dirty="0" smtClean="0"/>
              <a:t>00a</a:t>
            </a:r>
            <a:r>
              <a:rPr lang="en-US" altLang="zh-CN" sz="1000" dirty="0" smtClean="0"/>
              <a:t>m at gym</a:t>
            </a:r>
          </a:p>
          <a:p>
            <a:pPr marL="171450" indent="-171450">
              <a:buSzPct val="120000"/>
              <a:buFont typeface="Wingdings" charset="2"/>
              <a:buChar char=""/>
            </a:pPr>
            <a:r>
              <a:rPr lang="en-US" sz="1000" dirty="0" smtClean="0"/>
              <a:t>10/20-10/24 Simpso</a:t>
            </a:r>
            <a:r>
              <a:rPr lang="en-US" sz="1000" dirty="0" smtClean="0"/>
              <a:t>n Book Fair</a:t>
            </a:r>
          </a:p>
          <a:p>
            <a:pPr marL="171450" indent="-171450">
              <a:buSzPct val="120000"/>
              <a:buFont typeface="Wingdings" charset="2"/>
              <a:buChar char=""/>
            </a:pPr>
            <a:r>
              <a:rPr lang="en-US" sz="1000" dirty="0" smtClean="0"/>
              <a:t>10/22 “Grandparents Breakfast”, if you want to participate, a letter has been sent home as the day of 10/6/2014.</a:t>
            </a:r>
          </a:p>
          <a:p>
            <a:pPr marL="171450" indent="-171450">
              <a:buSzPct val="120000"/>
              <a:buFont typeface="Wingdings" charset="2"/>
              <a:buChar char=""/>
            </a:pPr>
            <a:r>
              <a:rPr lang="en-US" sz="1000" dirty="0" smtClean="0"/>
              <a:t>10/27-10/31 Red Ribbon Week</a:t>
            </a:r>
          </a:p>
          <a:p>
            <a:pPr marL="171450" indent="-171450">
              <a:buSzPct val="120000"/>
              <a:buFont typeface="Wingdings" charset="2"/>
              <a:buChar char=""/>
            </a:pPr>
            <a:r>
              <a:rPr lang="en-US" sz="1000" dirty="0" smtClean="0"/>
              <a:t>10/31 PBS Pajama </a:t>
            </a:r>
            <a:r>
              <a:rPr lang="en-US" sz="1000" smtClean="0"/>
              <a:t>Party Celebration.</a:t>
            </a:r>
            <a:endParaRPr lang="en-US" sz="1000" dirty="0" smtClean="0"/>
          </a:p>
          <a:p>
            <a:pPr marL="171450" indent="-171450">
              <a:buSzPct val="120000"/>
              <a:buFont typeface="Wingdings" charset="2"/>
              <a:buChar char=""/>
            </a:pPr>
            <a:endParaRPr lang="en-US" sz="1000" dirty="0" smtClean="0"/>
          </a:p>
          <a:p>
            <a:pPr marL="171450" indent="-171450">
              <a:buSzPct val="120000"/>
              <a:buFont typeface="Wingdings" charset="2"/>
              <a:buChar char=""/>
            </a:pPr>
            <a:endParaRPr lang="en-US" sz="1000" dirty="0" smtClean="0"/>
          </a:p>
          <a:p>
            <a:pPr marL="171450" indent="-171450">
              <a:buSzPct val="120000"/>
              <a:buFont typeface="Wingdings" charset="2"/>
              <a:buChar char=""/>
            </a:pPr>
            <a:endParaRPr lang="en-US" sz="1000" dirty="0" smtClean="0"/>
          </a:p>
        </p:txBody>
      </p:sp>
      <p:sp>
        <p:nvSpPr>
          <p:cNvPr id="33" name="TextBox 32"/>
          <p:cNvSpPr txBox="1"/>
          <p:nvPr/>
        </p:nvSpPr>
        <p:spPr>
          <a:xfrm>
            <a:off x="228600" y="6553200"/>
            <a:ext cx="2133600" cy="400110"/>
          </a:xfrm>
          <a:prstGeom prst="rect">
            <a:avLst/>
          </a:prstGeom>
          <a:noFill/>
        </p:spPr>
        <p:txBody>
          <a:bodyPr wrap="square" rtlCol="0">
            <a:spAutoFit/>
          </a:bodyPr>
          <a:lstStyle/>
          <a:p>
            <a:pPr>
              <a:buSzPct val="120000"/>
            </a:pPr>
            <a:endParaRPr lang="en-US" sz="1000" dirty="0" smtClean="0"/>
          </a:p>
          <a:p>
            <a:pPr>
              <a:buClr>
                <a:schemeClr val="tx1"/>
              </a:buClr>
              <a:buSzPct val="126000"/>
            </a:pPr>
            <a:endParaRPr lang="en-US" sz="1000" dirty="0"/>
          </a:p>
        </p:txBody>
      </p:sp>
      <p:sp>
        <p:nvSpPr>
          <p:cNvPr id="34" name="TextBox 33"/>
          <p:cNvSpPr txBox="1"/>
          <p:nvPr/>
        </p:nvSpPr>
        <p:spPr>
          <a:xfrm>
            <a:off x="228600" y="6553200"/>
            <a:ext cx="2133600" cy="2400657"/>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Represent  any numbers within 30 using tens and ones</a:t>
            </a:r>
            <a:r>
              <a:rPr lang="en-US" sz="1000" dirty="0" smtClean="0"/>
              <a:t>.</a:t>
            </a:r>
          </a:p>
          <a:p>
            <a:pPr marL="171450" indent="-171450">
              <a:buClr>
                <a:schemeClr val="tx1"/>
              </a:buClr>
              <a:buSzPct val="100000"/>
              <a:buFont typeface="Wingdings" charset="2"/>
              <a:buChar char=""/>
            </a:pPr>
            <a:r>
              <a:rPr lang="en-US" altLang="zh-CN" sz="1000" dirty="0" smtClean="0"/>
              <a:t>Tell what is before and after any number within 30.</a:t>
            </a:r>
          </a:p>
          <a:p>
            <a:pPr marL="171450" indent="-171450">
              <a:buClr>
                <a:schemeClr val="tx1"/>
              </a:buClr>
              <a:buSzPct val="100000"/>
              <a:buFont typeface="Wingdings" charset="2"/>
              <a:buChar char=""/>
            </a:pPr>
            <a:r>
              <a:rPr lang="en-US" sz="1000" dirty="0" smtClean="0"/>
              <a:t>Skip count by 2 with increased fluency.</a:t>
            </a:r>
            <a:endParaRPr lang="en-US" sz="1000" dirty="0" smtClean="0"/>
          </a:p>
          <a:p>
            <a:pPr marL="171450" indent="-171450">
              <a:buClr>
                <a:schemeClr val="tx1"/>
              </a:buClr>
              <a:buSzPct val="100000"/>
              <a:buFont typeface="Wingdings" charset="2"/>
              <a:buChar char=""/>
            </a:pPr>
            <a:endParaRPr lang="en-US" sz="1000" dirty="0" smtClean="0"/>
          </a:p>
          <a:p>
            <a:pPr>
              <a:buClr>
                <a:schemeClr val="tx1"/>
              </a:buClr>
              <a:buSzPct val="100000"/>
            </a:pPr>
            <a:r>
              <a:rPr lang="en-US" sz="1000" dirty="0" smtClean="0">
                <a:hlinkClick r:id="rId5"/>
              </a:rPr>
              <a:t>Unit 2 Home Connection Letter</a:t>
            </a:r>
            <a:endParaRPr lang="en-US" sz="1000" dirty="0" smtClean="0"/>
          </a:p>
          <a:p>
            <a:pPr>
              <a:buClr>
                <a:schemeClr val="tx1"/>
              </a:buClr>
              <a:buSzPct val="100000"/>
            </a:pPr>
            <a:endParaRPr lang="en-US" sz="1000" dirty="0"/>
          </a:p>
          <a:p>
            <a:pPr>
              <a:buClr>
                <a:schemeClr val="tx1"/>
              </a:buClr>
              <a:buSzPct val="100000"/>
            </a:pPr>
            <a:r>
              <a:rPr lang="en-US" sz="1000" dirty="0" smtClean="0"/>
              <a:t>Vocabulary:</a:t>
            </a:r>
          </a:p>
          <a:p>
            <a:pPr>
              <a:buClr>
                <a:schemeClr val="tx1"/>
              </a:buClr>
              <a:buSzPct val="100000"/>
            </a:pPr>
            <a:r>
              <a:rPr lang="en-US" sz="1000" dirty="0" smtClean="0"/>
              <a:t>First, next, last; amount; compare; count; numeral; number; represent</a:t>
            </a:r>
          </a:p>
          <a:p>
            <a:pPr>
              <a:buClr>
                <a:schemeClr val="tx1"/>
              </a:buClr>
              <a:buSzPct val="100000"/>
            </a:pPr>
            <a:endParaRPr lang="en-US" sz="1000" dirty="0"/>
          </a:p>
        </p:txBody>
      </p:sp>
      <p:sp>
        <p:nvSpPr>
          <p:cNvPr id="35" name="TextBox 34"/>
          <p:cNvSpPr txBox="1"/>
          <p:nvPr/>
        </p:nvSpPr>
        <p:spPr>
          <a:xfrm>
            <a:off x="2362200" y="6553200"/>
            <a:ext cx="2133600" cy="3170099"/>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r>
              <a:rPr lang="en-US" sz="1000" dirty="0" smtClean="0"/>
              <a:t>)</a:t>
            </a:r>
            <a:endParaRPr lang="en-US" sz="1000" dirty="0" smtClean="0"/>
          </a:p>
          <a:p>
            <a:pPr marL="171450" indent="-171450">
              <a:buClr>
                <a:schemeClr val="tx1"/>
              </a:buClr>
              <a:buSzPct val="100000"/>
              <a:buFont typeface="Wingdings" charset="2"/>
              <a:buChar char=""/>
            </a:pPr>
            <a:r>
              <a:rPr lang="en-US" sz="1000" dirty="0" smtClean="0"/>
              <a:t>Read the Chinese book </a:t>
            </a:r>
            <a:r>
              <a:rPr lang="en-US" sz="1000" dirty="0">
                <a:hlinkClick r:id="rId6"/>
              </a:rPr>
              <a:t>“Little Red Hen</a:t>
            </a:r>
            <a:r>
              <a:rPr lang="en-US" sz="1000" dirty="0" smtClean="0">
                <a:hlinkClick r:id="rId6"/>
              </a:rPr>
              <a:t>”</a:t>
            </a:r>
            <a:endParaRPr lang="en-US" sz="1000" dirty="0" smtClean="0"/>
          </a:p>
          <a:p>
            <a:pPr marL="171450" indent="-171450">
              <a:buClr>
                <a:schemeClr val="tx1"/>
              </a:buClr>
              <a:buSzPct val="100000"/>
              <a:buFont typeface="Wingdings" charset="2"/>
              <a:buChar char=""/>
            </a:pPr>
            <a:r>
              <a:rPr lang="en-US" sz="1000" dirty="0" smtClean="0"/>
              <a:t>Tell the weather (Sunny or Cloudy)in Chinese</a:t>
            </a:r>
          </a:p>
          <a:p>
            <a:pPr marL="171450" indent="-171450">
              <a:buClr>
                <a:schemeClr val="tx1"/>
              </a:buClr>
              <a:buSzPct val="100000"/>
              <a:buFont typeface="Wingdings" charset="2"/>
              <a:buChar char=""/>
            </a:pPr>
            <a:r>
              <a:rPr lang="en-US" sz="1000" dirty="0" smtClean="0"/>
              <a:t>Begin to study “How is today’s weather”</a:t>
            </a:r>
            <a:endParaRPr lang="en-US" sz="1000" dirty="0"/>
          </a:p>
          <a:p>
            <a:pPr>
              <a:buClr>
                <a:schemeClr val="tx1"/>
              </a:buClr>
              <a:buSzPct val="100000"/>
            </a:pPr>
            <a:endParaRPr lang="en-US" sz="1000" dirty="0" smtClean="0"/>
          </a:p>
          <a:p>
            <a:pPr>
              <a:buClr>
                <a:schemeClr val="tx1"/>
              </a:buClr>
              <a:buSzPct val="100000"/>
            </a:pPr>
            <a:r>
              <a:rPr lang="en-US" sz="1000" dirty="0" smtClean="0"/>
              <a:t>SUPPORTING LINKS, PLEASE CLICK:</a:t>
            </a:r>
            <a:endParaRPr lang="en-US" sz="1000" dirty="0" smtClean="0"/>
          </a:p>
          <a:p>
            <a:pPr>
              <a:buClr>
                <a:schemeClr val="tx1"/>
              </a:buClr>
              <a:buSzPct val="100000"/>
            </a:pPr>
            <a:r>
              <a:rPr lang="en-US" sz="1000" dirty="0">
                <a:hlinkClick r:id="rId6"/>
              </a:rPr>
              <a:t>“Little Red Hen</a:t>
            </a:r>
            <a:r>
              <a:rPr lang="en-US" sz="1000" dirty="0" smtClean="0">
                <a:hlinkClick r:id="rId6"/>
              </a:rPr>
              <a:t>”</a:t>
            </a:r>
            <a:endParaRPr lang="en-US" sz="1000" dirty="0" smtClean="0"/>
          </a:p>
          <a:p>
            <a:pPr>
              <a:buClr>
                <a:schemeClr val="tx1"/>
              </a:buClr>
              <a:buSzPct val="100000"/>
            </a:pPr>
            <a:endParaRPr lang="en-US" sz="1000" dirty="0" smtClean="0"/>
          </a:p>
          <a:p>
            <a:pPr>
              <a:buClr>
                <a:schemeClr val="tx1"/>
              </a:buClr>
              <a:buSzPct val="100000"/>
            </a:pPr>
            <a:r>
              <a:rPr lang="en-US" sz="1000" dirty="0" smtClean="0"/>
              <a:t>(</a:t>
            </a:r>
            <a:r>
              <a:rPr lang="en-US" sz="1000" dirty="0" smtClean="0"/>
              <a:t>You can click on the words to pronounce each vocabulary)</a:t>
            </a:r>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8" name="TextBox 37"/>
          <p:cNvSpPr txBox="1"/>
          <p:nvPr/>
        </p:nvSpPr>
        <p:spPr>
          <a:xfrm>
            <a:off x="4495800" y="6573083"/>
            <a:ext cx="2133600" cy="4401205"/>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a:buClr>
                <a:schemeClr val="tx1"/>
              </a:buClr>
              <a:buSzPct val="126000"/>
            </a:pPr>
            <a:r>
              <a:rPr lang="en-US" sz="1000" dirty="0" smtClean="0"/>
              <a:t>This week, we will start the science unit “Weather and Me”:</a:t>
            </a:r>
          </a:p>
          <a:p>
            <a:pPr marL="171450" indent="-171450">
              <a:buClr>
                <a:schemeClr val="tx1"/>
              </a:buClr>
              <a:buSzPct val="126000"/>
              <a:buFont typeface="Wingdings" charset="2"/>
              <a:buChar char=""/>
            </a:pPr>
            <a:r>
              <a:rPr lang="en-US" sz="1000" dirty="0" smtClean="0"/>
              <a:t>Observe the weather and respond what weather is like today.</a:t>
            </a:r>
          </a:p>
          <a:p>
            <a:pPr marL="171450" indent="-171450">
              <a:buClr>
                <a:schemeClr val="tx1"/>
              </a:buClr>
              <a:buSzPct val="126000"/>
              <a:buFont typeface="Wingdings" charset="2"/>
              <a:buChar char=""/>
            </a:pPr>
            <a:r>
              <a:rPr lang="en-US" sz="1000" dirty="0" smtClean="0"/>
              <a:t>Use </a:t>
            </a:r>
            <a:r>
              <a:rPr lang="en-US" sz="1000" dirty="0" smtClean="0"/>
              <a:t>four senses to observe the weather: see, smell, touch and hear</a:t>
            </a:r>
            <a:r>
              <a:rPr lang="en-US" sz="1000" dirty="0" smtClean="0"/>
              <a:t>.</a:t>
            </a:r>
          </a:p>
          <a:p>
            <a:pPr marL="171450" indent="-171450">
              <a:buClr>
                <a:schemeClr val="tx1"/>
              </a:buClr>
              <a:buSzPct val="126000"/>
              <a:buFont typeface="Wingdings" charset="2"/>
              <a:buChar char=""/>
            </a:pPr>
            <a:r>
              <a:rPr lang="en-US" sz="1000" dirty="0" smtClean="0"/>
              <a:t>Observe the wind and tell the wind</a:t>
            </a:r>
            <a:endParaRPr lang="en-US" sz="1000" dirty="0" smtClean="0"/>
          </a:p>
          <a:p>
            <a:pPr>
              <a:buClr>
                <a:schemeClr val="tx1"/>
              </a:buClr>
              <a:buSzPct val="126000"/>
            </a:pPr>
            <a:r>
              <a:rPr lang="en-US" sz="1000" dirty="0" smtClean="0"/>
              <a:t>Science Supporting Vocabulary and other support at home, please click:</a:t>
            </a:r>
          </a:p>
          <a:p>
            <a:pPr algn="ctr">
              <a:buClr>
                <a:schemeClr val="tx1"/>
              </a:buClr>
              <a:buSzPct val="126000"/>
            </a:pPr>
            <a:r>
              <a:rPr lang="en-US" sz="1000" dirty="0">
                <a:hlinkClick r:id="rId7"/>
              </a:rPr>
              <a:t>http://zhonglixu.weebly.com/weather-and-</a:t>
            </a:r>
            <a:r>
              <a:rPr lang="en-US" sz="1000" dirty="0" smtClean="0">
                <a:hlinkClick r:id="rId7"/>
              </a:rPr>
              <a:t>me</a:t>
            </a:r>
            <a:endParaRPr lang="en-US" sz="1000" dirty="0" smtClean="0"/>
          </a:p>
          <a:p>
            <a:pPr>
              <a:buClr>
                <a:schemeClr val="tx1"/>
              </a:buClr>
              <a:buSzPct val="126000"/>
            </a:pPr>
            <a:endParaRPr lang="en-US" sz="1000" dirty="0" smtClean="0"/>
          </a:p>
          <a:p>
            <a:pPr>
              <a:buClr>
                <a:schemeClr val="tx1"/>
              </a:buClr>
              <a:buSzPct val="126000"/>
            </a:pPr>
            <a:endParaRPr lang="en-US" sz="1000" dirty="0"/>
          </a:p>
          <a:p>
            <a:pPr>
              <a:buClr>
                <a:schemeClr val="tx1"/>
              </a:buClr>
              <a:buSzPct val="126000"/>
            </a:pPr>
            <a:endParaRPr lang="en-US" sz="1000" dirty="0" smtClean="0"/>
          </a:p>
          <a:p>
            <a:pPr>
              <a:buClr>
                <a:schemeClr val="tx1"/>
              </a:buClr>
              <a:buSzPct val="126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2" name="Rounded Rectangle 31"/>
          <p:cNvSpPr/>
          <p:nvPr/>
        </p:nvSpPr>
        <p:spPr>
          <a:xfrm>
            <a:off x="228600" y="4648200"/>
            <a:ext cx="3810000" cy="15240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ounded Rectangle 35"/>
          <p:cNvSpPr/>
          <p:nvPr/>
        </p:nvSpPr>
        <p:spPr>
          <a:xfrm>
            <a:off x="381000" y="4648201"/>
            <a:ext cx="3581400"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Homework Support in Math and Chinese</a:t>
            </a:r>
            <a:endParaRPr lang="en-US" sz="1200" dirty="0">
              <a:ea typeface="Calibri"/>
              <a:cs typeface="Times New Roman"/>
            </a:endParaRPr>
          </a:p>
        </p:txBody>
      </p:sp>
      <p:sp>
        <p:nvSpPr>
          <p:cNvPr id="37" name="TextBox 36"/>
          <p:cNvSpPr txBox="1"/>
          <p:nvPr/>
        </p:nvSpPr>
        <p:spPr>
          <a:xfrm>
            <a:off x="304800" y="4953000"/>
            <a:ext cx="3657600" cy="1200328"/>
          </a:xfrm>
          <a:prstGeom prst="rect">
            <a:avLst/>
          </a:prstGeom>
          <a:noFill/>
        </p:spPr>
        <p:txBody>
          <a:bodyPr wrap="square" rtlCol="0">
            <a:spAutoFit/>
          </a:bodyPr>
          <a:lstStyle/>
          <a:p>
            <a:pPr>
              <a:buSzPct val="120000"/>
            </a:pPr>
            <a:r>
              <a:rPr lang="en-US" sz="800" dirty="0"/>
              <a:t>Please Click: </a:t>
            </a:r>
            <a:r>
              <a:rPr lang="en-US" sz="800" dirty="0" smtClean="0">
                <a:hlinkClick r:id="rId8"/>
              </a:rPr>
              <a:t>Homework Support</a:t>
            </a:r>
            <a:endParaRPr lang="en-US" sz="800" dirty="0"/>
          </a:p>
          <a:p>
            <a:pPr marL="171450" indent="-171450">
              <a:buSzPct val="120000"/>
              <a:buFont typeface="Wingdings" charset="2"/>
              <a:buChar char=""/>
            </a:pPr>
            <a:r>
              <a:rPr lang="en-US" sz="800" dirty="0" smtClean="0"/>
              <a:t>Two pieces of math worksheets. </a:t>
            </a:r>
            <a:endParaRPr lang="en-US" sz="800" dirty="0"/>
          </a:p>
          <a:p>
            <a:pPr marL="171450" indent="-171450">
              <a:buSzPct val="120000"/>
              <a:buFont typeface="Wingdings" charset="2"/>
              <a:buChar char=""/>
            </a:pPr>
            <a:r>
              <a:rPr lang="en-US" sz="800" dirty="0" smtClean="0"/>
              <a:t>One piece of Chinese worksheet.</a:t>
            </a:r>
          </a:p>
          <a:p>
            <a:pPr marL="171450" indent="-171450">
              <a:buSzPct val="120000"/>
              <a:buFont typeface="Wingdings" charset="2"/>
              <a:buChar char=""/>
            </a:pPr>
            <a:r>
              <a:rPr lang="en-US" sz="800" dirty="0" smtClean="0"/>
              <a:t>Practice reading Chinese </a:t>
            </a:r>
            <a:r>
              <a:rPr lang="en-US" altLang="zh-CN" sz="800" dirty="0" smtClean="0"/>
              <a:t>book: </a:t>
            </a:r>
            <a:r>
              <a:rPr lang="en-US" altLang="zh-CN" sz="800" dirty="0" smtClean="0">
                <a:hlinkClick r:id="rId9"/>
              </a:rPr>
              <a:t>Little Red Hen. </a:t>
            </a:r>
            <a:r>
              <a:rPr lang="en-US" altLang="zh-CN" sz="800" dirty="0" smtClean="0"/>
              <a:t>(Suggested Nights: Tuesday and Thursday nights. You can also add the Chinese book reading to the reading log to count as our kids’ reading hours)</a:t>
            </a:r>
          </a:p>
          <a:p>
            <a:pPr>
              <a:buSzPct val="120000"/>
            </a:pPr>
            <a:r>
              <a:rPr lang="en-US" sz="800" b="1" dirty="0" smtClean="0">
                <a:solidFill>
                  <a:srgbClr val="FF0000"/>
                </a:solidFill>
              </a:rPr>
              <a:t>Note</a:t>
            </a:r>
            <a:r>
              <a:rPr lang="en-US" sz="800" dirty="0" smtClean="0"/>
              <a:t>: Starting from this week, I will send books that we make in class home to practice reading with our friends. Please make sure that they bring back the book with them :D</a:t>
            </a:r>
            <a:endParaRPr lang="en-US" sz="800" dirty="0"/>
          </a:p>
        </p:txBody>
      </p:sp>
      <p:pic>
        <p:nvPicPr>
          <p:cNvPr id="2" name="Picture 1"/>
          <p:cNvPicPr>
            <a:picLocks noChangeAspect="1"/>
          </p:cNvPicPr>
          <p:nvPr/>
        </p:nvPicPr>
        <p:blipFill>
          <a:blip r:embed="rId10"/>
          <a:stretch>
            <a:fillRect/>
          </a:stretch>
        </p:blipFill>
        <p:spPr>
          <a:xfrm>
            <a:off x="762000" y="152400"/>
            <a:ext cx="2490066" cy="1546807"/>
          </a:xfrm>
          <a:prstGeom prst="rect">
            <a:avLst/>
          </a:prstGeom>
        </p:spPr>
      </p:pic>
    </p:spTree>
    <p:extLst>
      <p:ext uri="{BB962C8B-B14F-4D97-AF65-F5344CB8AC3E}">
        <p14:creationId xmlns:p14="http://schemas.microsoft.com/office/powerpoint/2010/main" val="36106487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10610</TotalTime>
  <Words>556</Words>
  <Application>Microsoft Macintosh PowerPoint</Application>
  <PresentationFormat>On-screen Show (4:3)</PresentationFormat>
  <Paragraphs>80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Galewski</dc:creator>
  <cp:lastModifiedBy>zl xu</cp:lastModifiedBy>
  <cp:revision>96</cp:revision>
  <cp:lastPrinted>2014-09-10T17:41:48Z</cp:lastPrinted>
  <dcterms:created xsi:type="dcterms:W3CDTF">2012-09-29T15:12:52Z</dcterms:created>
  <dcterms:modified xsi:type="dcterms:W3CDTF">2014-10-06T15:29:18Z</dcterms:modified>
</cp:coreProperties>
</file>