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gif" ContentType="image/gi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8" r:id="rId2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EC4681"/>
    <a:srgbClr val="2A8C96"/>
    <a:srgbClr val="F052A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681" autoAdjust="0"/>
  </p:normalViewPr>
  <p:slideViewPr>
    <p:cSldViewPr>
      <p:cViewPr>
        <p:scale>
          <a:sx n="134" d="100"/>
          <a:sy n="134" d="100"/>
        </p:scale>
        <p:origin x="-592" y="2384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37FA9-519A-48C9-B9D9-8ECC260A55AA}" type="datetimeFigureOut">
              <a:rPr lang="en-US" smtClean="0"/>
              <a:t>10/20/14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5B898-7BBE-4D6E-96F9-444CC7742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24978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37FA9-519A-48C9-B9D9-8ECC260A55AA}" type="datetimeFigureOut">
              <a:rPr lang="en-US" smtClean="0"/>
              <a:t>10/20/14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5B898-7BBE-4D6E-96F9-444CC7742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27123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37FA9-519A-48C9-B9D9-8ECC260A55AA}" type="datetimeFigureOut">
              <a:rPr lang="en-US" smtClean="0"/>
              <a:t>10/20/14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5B898-7BBE-4D6E-96F9-444CC7742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586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37FA9-519A-48C9-B9D9-8ECC260A55AA}" type="datetimeFigureOut">
              <a:rPr lang="en-US" smtClean="0"/>
              <a:t>10/20/14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5B898-7BBE-4D6E-96F9-444CC7742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6188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37FA9-519A-48C9-B9D9-8ECC260A55AA}" type="datetimeFigureOut">
              <a:rPr lang="en-US" smtClean="0"/>
              <a:t>10/20/14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5B898-7BBE-4D6E-96F9-444CC7742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9877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37FA9-519A-48C9-B9D9-8ECC260A55AA}" type="datetimeFigureOut">
              <a:rPr lang="en-US" smtClean="0"/>
              <a:t>10/20/14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5B898-7BBE-4D6E-96F9-444CC7742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51477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37FA9-519A-48C9-B9D9-8ECC260A55AA}" type="datetimeFigureOut">
              <a:rPr lang="en-US" smtClean="0"/>
              <a:t>10/20/14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5B898-7BBE-4D6E-96F9-444CC7742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97549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37FA9-519A-48C9-B9D9-8ECC260A55AA}" type="datetimeFigureOut">
              <a:rPr lang="en-US" smtClean="0"/>
              <a:t>10/20/14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5B898-7BBE-4D6E-96F9-444CC7742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23508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37FA9-519A-48C9-B9D9-8ECC260A55AA}" type="datetimeFigureOut">
              <a:rPr lang="en-US" smtClean="0"/>
              <a:t>10/20/14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5B898-7BBE-4D6E-96F9-444CC7742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9142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37FA9-519A-48C9-B9D9-8ECC260A55AA}" type="datetimeFigureOut">
              <a:rPr lang="en-US" smtClean="0"/>
              <a:t>10/20/14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5B898-7BBE-4D6E-96F9-444CC7742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30400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37FA9-519A-48C9-B9D9-8ECC260A55AA}" type="datetimeFigureOut">
              <a:rPr lang="en-US" smtClean="0"/>
              <a:t>10/20/14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5B898-7BBE-4D6E-96F9-444CC7742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3157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B37FA9-519A-48C9-B9D9-8ECC260A55AA}" type="datetimeFigureOut">
              <a:rPr lang="en-US" smtClean="0"/>
              <a:t>10/20/14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D5B898-7BBE-4D6E-96F9-444CC7742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49151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hyperlink" Target="http://zhonglixu.weebly.com/math-curriculum-and-goals" TargetMode="External"/><Relationship Id="rId6" Type="http://schemas.openxmlformats.org/officeDocument/2006/relationships/hyperlink" Target="https://www.movenote.com/v/Q7FKPssPt7MEt" TargetMode="External"/><Relationship Id="rId7" Type="http://schemas.openxmlformats.org/officeDocument/2006/relationships/hyperlink" Target="http://zhonglixu.weebly.com/weather-and-me" TargetMode="External"/><Relationship Id="rId8" Type="http://schemas.openxmlformats.org/officeDocument/2006/relationships/hyperlink" Target="http://zhonglixu.weebly.com/homework-support/2014-2015-7th-week-homework" TargetMode="External"/><Relationship Id="rId9" Type="http://schemas.openxmlformats.org/officeDocument/2006/relationships/hyperlink" Target="http://zhonglixu.weebly.com/videos/students-performing-whats-the-weather-like-today" TargetMode="External"/><Relationship Id="rId10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457200" y="228600"/>
            <a:ext cx="6324600" cy="1752600"/>
            <a:chOff x="228600" y="381000"/>
            <a:chExt cx="5410200" cy="1600200"/>
          </a:xfrm>
        </p:grpSpPr>
        <p:sp>
          <p:nvSpPr>
            <p:cNvPr id="5" name="Rounded Rectangle 4"/>
            <p:cNvSpPr/>
            <p:nvPr/>
          </p:nvSpPr>
          <p:spPr>
            <a:xfrm>
              <a:off x="228600" y="381000"/>
              <a:ext cx="5257800" cy="1371600"/>
            </a:xfrm>
            <a:prstGeom prst="roundRect">
              <a:avLst/>
            </a:prstGeom>
            <a:solidFill>
              <a:schemeClr val="bg1"/>
            </a:solidFill>
            <a:ln w="889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endParaRPr lang="en-US" sz="1100">
                <a:effectLst/>
                <a:ea typeface="Calibri"/>
                <a:cs typeface="Times New Roman"/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2209800" y="533400"/>
              <a:ext cx="3429000" cy="14478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altLang="zh-CN" sz="2200" b="1" dirty="0" smtClean="0">
                  <a:solidFill>
                    <a:srgbClr val="000000"/>
                  </a:solidFill>
                  <a:latin typeface="Comic Sans MS"/>
                  <a:ea typeface="HelloQueenie" pitchFamily="2" charset="0"/>
                  <a:cs typeface="Comic Sans MS"/>
                </a:rPr>
                <a:t>Ms. </a:t>
              </a:r>
              <a:r>
                <a:rPr lang="en-US" altLang="zh-CN" sz="2200" b="1" dirty="0" err="1" smtClean="0">
                  <a:solidFill>
                    <a:srgbClr val="000000"/>
                  </a:solidFill>
                  <a:latin typeface="Comic Sans MS"/>
                  <a:ea typeface="HelloQueenie" pitchFamily="2" charset="0"/>
                  <a:cs typeface="Comic Sans MS"/>
                </a:rPr>
                <a:t>Xu’s</a:t>
              </a:r>
              <a:r>
                <a:rPr lang="en-US" altLang="zh-CN" sz="2200" b="1" dirty="0" smtClean="0">
                  <a:solidFill>
                    <a:srgbClr val="000000"/>
                  </a:solidFill>
                  <a:latin typeface="Comic Sans MS"/>
                  <a:ea typeface="HelloQueenie" pitchFamily="2" charset="0"/>
                  <a:cs typeface="Comic Sans MS"/>
                </a:rPr>
                <a:t> 1</a:t>
              </a:r>
              <a:r>
                <a:rPr lang="en-US" altLang="zh-CN" sz="2200" b="1" baseline="30000" dirty="0" smtClean="0">
                  <a:solidFill>
                    <a:srgbClr val="000000"/>
                  </a:solidFill>
                  <a:latin typeface="Comic Sans MS"/>
                  <a:ea typeface="HelloQueenie" pitchFamily="2" charset="0"/>
                  <a:cs typeface="Comic Sans MS"/>
                </a:rPr>
                <a:t>st</a:t>
              </a:r>
              <a:r>
                <a:rPr lang="en-US" altLang="zh-CN" sz="2200" b="1" dirty="0" smtClean="0">
                  <a:solidFill>
                    <a:srgbClr val="000000"/>
                  </a:solidFill>
                  <a:latin typeface="Comic Sans MS"/>
                  <a:ea typeface="HelloQueenie" pitchFamily="2" charset="0"/>
                  <a:cs typeface="Comic Sans MS"/>
                </a:rPr>
                <a:t> Grade </a:t>
              </a:r>
            </a:p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altLang="zh-CN" sz="2200" b="1" dirty="0">
                  <a:solidFill>
                    <a:srgbClr val="000000"/>
                  </a:solidFill>
                  <a:latin typeface="Comic Sans MS"/>
                  <a:ea typeface="HelloQueenie" pitchFamily="2" charset="0"/>
                  <a:cs typeface="Comic Sans MS"/>
                </a:rPr>
                <a:t>9</a:t>
              </a:r>
              <a:r>
                <a:rPr lang="en-US" altLang="zh-CN" sz="2200" b="1" dirty="0" smtClean="0">
                  <a:solidFill>
                    <a:srgbClr val="000000"/>
                  </a:solidFill>
                  <a:latin typeface="Comic Sans MS"/>
                  <a:ea typeface="HelloQueenie" pitchFamily="2" charset="0"/>
                  <a:cs typeface="Comic Sans MS"/>
                </a:rPr>
                <a:t>th Week Update</a:t>
              </a:r>
            </a:p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zh-CN" altLang="zh-CN" sz="2200" b="1" dirty="0" smtClean="0">
                  <a:solidFill>
                    <a:srgbClr val="000000"/>
                  </a:solidFill>
                  <a:latin typeface="Comic Sans MS"/>
                  <a:ea typeface="HelloQueenie" pitchFamily="2" charset="0"/>
                  <a:cs typeface="Comic Sans MS"/>
                </a:rPr>
                <a:t>（</a:t>
              </a:r>
              <a:r>
                <a:rPr lang="en-US" altLang="zh-CN" sz="2200" b="1" dirty="0" smtClean="0">
                  <a:solidFill>
                    <a:srgbClr val="000000"/>
                  </a:solidFill>
                  <a:latin typeface="Comic Sans MS"/>
                  <a:ea typeface="HelloQueenie" pitchFamily="2" charset="0"/>
                  <a:cs typeface="Comic Sans MS"/>
                </a:rPr>
                <a:t>10/20-10/24)</a:t>
              </a:r>
              <a:endParaRPr lang="en-US" sz="2200" b="1" dirty="0" smtClean="0">
                <a:solidFill>
                  <a:srgbClr val="000000"/>
                </a:solidFill>
                <a:latin typeface="Comic Sans MS"/>
                <a:ea typeface="HelloQueenie" pitchFamily="2" charset="0"/>
                <a:cs typeface="Comic Sans MS"/>
              </a:endParaRPr>
            </a:p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endParaRPr lang="en-US" dirty="0">
                <a:solidFill>
                  <a:srgbClr val="000000"/>
                </a:solidFill>
                <a:effectLst/>
                <a:latin typeface="Harrington"/>
                <a:ea typeface="HelloQueenie" pitchFamily="2" charset="0"/>
                <a:cs typeface="Harrington"/>
              </a:endParaRPr>
            </a:p>
          </p:txBody>
        </p:sp>
      </p:grp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14800" y="1828800"/>
            <a:ext cx="2362200" cy="1828800"/>
          </a:xfrm>
          <a:prstGeom prst="rect">
            <a:avLst/>
          </a:prstGeom>
        </p:spPr>
      </p:pic>
      <p:grpSp>
        <p:nvGrpSpPr>
          <p:cNvPr id="19" name="Group 18"/>
          <p:cNvGrpSpPr/>
          <p:nvPr/>
        </p:nvGrpSpPr>
        <p:grpSpPr>
          <a:xfrm>
            <a:off x="4191000" y="3733800"/>
            <a:ext cx="2286000" cy="2362199"/>
            <a:chOff x="3362833" y="6179673"/>
            <a:chExt cx="3579494" cy="2137561"/>
          </a:xfrm>
        </p:grpSpPr>
        <p:sp>
          <p:nvSpPr>
            <p:cNvPr id="8" name="Rounded Rectangle 7"/>
            <p:cNvSpPr/>
            <p:nvPr/>
          </p:nvSpPr>
          <p:spPr>
            <a:xfrm>
              <a:off x="3362833" y="6179674"/>
              <a:ext cx="3579494" cy="2137560"/>
            </a:xfrm>
            <a:prstGeom prst="roundRect">
              <a:avLst/>
            </a:prstGeom>
            <a:solidFill>
              <a:schemeClr val="bg1"/>
            </a:solidFill>
            <a:ln w="508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3482149" y="6179673"/>
              <a:ext cx="3460178" cy="304799"/>
            </a:xfrm>
            <a:prstGeom prst="round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b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en-US" sz="1200" b="1" dirty="0" smtClean="0">
                  <a:ln w="9525" cap="flat" cmpd="sng" algn="ctr">
                    <a:solidFill>
                      <a:srgbClr val="FEFEFE"/>
                    </a:solidFill>
                    <a:prstDash val="solid"/>
                    <a:round/>
                  </a:ln>
                  <a:solidFill>
                    <a:srgbClr val="9BBB59"/>
                  </a:solidFill>
                  <a:effectLst>
                    <a:outerShdw blurRad="50000" dist="50800" dir="7500000" algn="tl">
                      <a:srgbClr val="000000">
                        <a:alpha val="35000"/>
                      </a:srgbClr>
                    </a:outerShdw>
                  </a:effectLst>
                  <a:latin typeface="pencilPete FONT"/>
                  <a:ea typeface="Calibri"/>
                  <a:cs typeface="Times New Roman"/>
                </a:rPr>
                <a:t>Looking Ahead at Simpson</a:t>
              </a:r>
              <a:endParaRPr lang="en-US" sz="1200" dirty="0">
                <a:ea typeface="Calibri"/>
                <a:cs typeface="Times New Roman"/>
              </a:endParaRPr>
            </a:p>
          </p:txBody>
        </p:sp>
      </p:grpSp>
      <p:sp>
        <p:nvSpPr>
          <p:cNvPr id="13" name="Rounded Rectangle 12"/>
          <p:cNvSpPr/>
          <p:nvPr/>
        </p:nvSpPr>
        <p:spPr>
          <a:xfrm>
            <a:off x="274609" y="1905000"/>
            <a:ext cx="3687792" cy="2590800"/>
          </a:xfrm>
          <a:prstGeom prst="roundRect">
            <a:avLst/>
          </a:prstGeom>
          <a:solidFill>
            <a:schemeClr val="bg1"/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endParaRPr lang="en-US" sz="1100" dirty="0">
              <a:effectLst/>
              <a:ea typeface="Calibri"/>
              <a:cs typeface="Times New Roman"/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533400" y="1828800"/>
            <a:ext cx="3200400" cy="304800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400" b="1" dirty="0" smtClean="0">
                <a:ln w="9525" cap="flat" cmpd="sng" algn="ctr">
                  <a:solidFill>
                    <a:srgbClr val="FEFEFE"/>
                  </a:solidFill>
                  <a:prstDash val="solid"/>
                  <a:round/>
                </a:ln>
                <a:solidFill>
                  <a:srgbClr val="9BBB59"/>
                </a:solidFill>
                <a:effectLst>
                  <a:outerShdw blurRad="50000" dist="50800" dir="7500000" algn="tl">
                    <a:srgbClr val="000000">
                      <a:alpha val="35000"/>
                    </a:srgbClr>
                  </a:outerShdw>
                </a:effectLst>
                <a:latin typeface="pencilPete FONT"/>
                <a:ea typeface="Calibri"/>
                <a:cs typeface="Times New Roman"/>
              </a:rPr>
              <a:t>A Message from the Teacher</a:t>
            </a:r>
            <a:endParaRPr lang="en-US" sz="1400" dirty="0">
              <a:effectLst/>
              <a:ea typeface="Calibri"/>
              <a:cs typeface="Times New Roman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04800" y="2057400"/>
            <a:ext cx="3657600" cy="33393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Dear Families,</a:t>
            </a:r>
            <a:endParaRPr lang="en-US" sz="900" dirty="0"/>
          </a:p>
          <a:p>
            <a:r>
              <a:rPr lang="en-US" altLang="zh-CN" sz="900" dirty="0" smtClean="0"/>
              <a:t>We had another wonderful week! The book fair will start this week, if your homeroom teacher is C105 Ms. Xu, the library special is on Wednesday; if your homeroom teacher is C104 Mrs. Childers, the library special is on Thursday. You can bring in the money on the day that we have library as special.</a:t>
            </a:r>
          </a:p>
          <a:p>
            <a:endParaRPr lang="en-US" altLang="zh-CN" sz="900" dirty="0"/>
          </a:p>
          <a:p>
            <a:r>
              <a:rPr lang="en-US" altLang="zh-CN" sz="900" dirty="0" smtClean="0"/>
              <a:t>This week, we will be continuing working on the meaning of “+” and the meaning of “-”, nevertheless, fact family house is one of the most important content area that we always need to practice.</a:t>
            </a:r>
          </a:p>
          <a:p>
            <a:endParaRPr lang="en-US" altLang="zh-CN" sz="900" dirty="0"/>
          </a:p>
          <a:p>
            <a:r>
              <a:rPr lang="en-US" altLang="zh-CN" sz="900" dirty="0" smtClean="0"/>
              <a:t>Most parents voted on </a:t>
            </a:r>
            <a:r>
              <a:rPr lang="en-US" altLang="zh-CN" sz="900" dirty="0" err="1" smtClean="0"/>
              <a:t>Movenote</a:t>
            </a:r>
            <a:r>
              <a:rPr lang="en-US" altLang="zh-CN" sz="900" dirty="0" smtClean="0"/>
              <a:t> for homework support. Students say that they can look at how I pronounce as well as they can follow the slides. So for the books that we are sending home to read, I will make a </a:t>
            </a:r>
            <a:r>
              <a:rPr lang="en-US" altLang="zh-CN" sz="900" dirty="0" err="1" smtClean="0"/>
              <a:t>Movenote</a:t>
            </a:r>
            <a:r>
              <a:rPr lang="en-US" altLang="zh-CN" sz="900" dirty="0" smtClean="0"/>
              <a:t> for our students to read with. Let me know if you have any other questions</a:t>
            </a:r>
            <a:r>
              <a:rPr lang="en-US" altLang="zh-CN" sz="1000" dirty="0" smtClean="0"/>
              <a:t>.</a:t>
            </a:r>
          </a:p>
          <a:p>
            <a:r>
              <a:rPr lang="en-US" sz="1200" i="1" dirty="0" smtClean="0">
                <a:latin typeface="HanziPen SC Regular"/>
                <a:cs typeface="HanziPen SC Regular"/>
              </a:rPr>
              <a:t>     </a:t>
            </a:r>
            <a:r>
              <a:rPr lang="en-US" sz="1000" i="1" dirty="0" err="1" smtClean="0">
                <a:latin typeface="HanziPen SC Regular"/>
                <a:cs typeface="HanziPen SC Regular"/>
              </a:rPr>
              <a:t>Zhongli</a:t>
            </a:r>
            <a:r>
              <a:rPr lang="en-US" sz="1000" i="1" dirty="0" smtClean="0">
                <a:latin typeface="HanziPen SC Regular"/>
                <a:cs typeface="HanziPen SC Regular"/>
              </a:rPr>
              <a:t> Xu</a:t>
            </a:r>
          </a:p>
          <a:p>
            <a:endParaRPr lang="en-US" sz="1200" dirty="0"/>
          </a:p>
          <a:p>
            <a:endParaRPr lang="en-US" sz="1400" dirty="0" smtClean="0"/>
          </a:p>
          <a:p>
            <a:endParaRPr lang="en-US" sz="1400" dirty="0" smtClean="0"/>
          </a:p>
          <a:p>
            <a:r>
              <a:rPr lang="en-US" sz="1400" dirty="0" smtClean="0"/>
              <a:t> </a:t>
            </a:r>
            <a:endParaRPr lang="en-US" sz="1400" dirty="0"/>
          </a:p>
        </p:txBody>
      </p:sp>
      <p:sp>
        <p:nvSpPr>
          <p:cNvPr id="21" name="TextBox 20"/>
          <p:cNvSpPr txBox="1"/>
          <p:nvPr/>
        </p:nvSpPr>
        <p:spPr>
          <a:xfrm>
            <a:off x="4267200" y="2590800"/>
            <a:ext cx="2438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 smtClean="0">
                <a:solidFill>
                  <a:schemeClr val="bg1"/>
                </a:solidFill>
              </a:rPr>
              <a:t>Zhongli</a:t>
            </a:r>
            <a:r>
              <a:rPr lang="en-US" sz="1400" dirty="0" smtClean="0">
                <a:solidFill>
                  <a:schemeClr val="bg1"/>
                </a:solidFill>
              </a:rPr>
              <a:t> Xu</a:t>
            </a:r>
          </a:p>
          <a:p>
            <a:endParaRPr lang="en-US" sz="1400" dirty="0" smtClean="0">
              <a:solidFill>
                <a:schemeClr val="bg1"/>
              </a:solidFill>
            </a:endParaRPr>
          </a:p>
          <a:p>
            <a:r>
              <a:rPr lang="en-US" sz="1200" dirty="0">
                <a:solidFill>
                  <a:schemeClr val="bg1"/>
                </a:solidFill>
              </a:rPr>
              <a:t>z</a:t>
            </a:r>
            <a:r>
              <a:rPr lang="en-US" sz="1200" dirty="0" smtClean="0">
                <a:solidFill>
                  <a:schemeClr val="bg1"/>
                </a:solidFill>
              </a:rPr>
              <a:t>hongli.xu@cr.k12.de.us</a:t>
            </a:r>
          </a:p>
          <a:p>
            <a:endParaRPr lang="en-US" sz="1200" dirty="0" smtClean="0">
              <a:solidFill>
                <a:schemeClr val="bg1"/>
              </a:solidFill>
            </a:endParaRPr>
          </a:p>
          <a:p>
            <a:r>
              <a:rPr lang="en-US" sz="1200" dirty="0" err="1" smtClean="0">
                <a:solidFill>
                  <a:schemeClr val="bg1"/>
                </a:solidFill>
              </a:rPr>
              <a:t>Zhonglixu.weebly.com</a:t>
            </a:r>
            <a:endParaRPr lang="en-US" sz="1200" dirty="0">
              <a:solidFill>
                <a:schemeClr val="bg1"/>
              </a:solidFill>
            </a:endParaRPr>
          </a:p>
        </p:txBody>
      </p:sp>
      <p:pic>
        <p:nvPicPr>
          <p:cNvPr id="23" name="Picture 2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9312534">
            <a:off x="3217374" y="5405827"/>
            <a:ext cx="532738" cy="766186"/>
          </a:xfrm>
          <a:prstGeom prst="rect">
            <a:avLst/>
          </a:prstGeom>
        </p:spPr>
      </p:pic>
      <p:sp>
        <p:nvSpPr>
          <p:cNvPr id="24" name="Rounded Rectangle 23"/>
          <p:cNvSpPr/>
          <p:nvPr/>
        </p:nvSpPr>
        <p:spPr>
          <a:xfrm>
            <a:off x="228600" y="6324600"/>
            <a:ext cx="2133599" cy="2590800"/>
          </a:xfrm>
          <a:prstGeom prst="roundRect">
            <a:avLst/>
          </a:prstGeom>
          <a:solidFill>
            <a:schemeClr val="bg1"/>
          </a:solidFill>
          <a:ln w="50800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26" name="Rounded Rectangle 25"/>
          <p:cNvSpPr/>
          <p:nvPr/>
        </p:nvSpPr>
        <p:spPr>
          <a:xfrm>
            <a:off x="2362200" y="6324600"/>
            <a:ext cx="2133599" cy="2590800"/>
          </a:xfrm>
          <a:prstGeom prst="roundRect">
            <a:avLst/>
          </a:prstGeom>
          <a:solidFill>
            <a:schemeClr val="bg1"/>
          </a:solidFill>
          <a:ln w="50800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27" name="Rounded Rectangle 26"/>
          <p:cNvSpPr/>
          <p:nvPr/>
        </p:nvSpPr>
        <p:spPr>
          <a:xfrm>
            <a:off x="4495800" y="6324600"/>
            <a:ext cx="2133599" cy="2590800"/>
          </a:xfrm>
          <a:prstGeom prst="roundRect">
            <a:avLst/>
          </a:prstGeom>
          <a:solidFill>
            <a:schemeClr val="bg1"/>
          </a:solidFill>
          <a:ln w="50800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28" name="Rounded Rectangle 27"/>
          <p:cNvSpPr/>
          <p:nvPr/>
        </p:nvSpPr>
        <p:spPr>
          <a:xfrm>
            <a:off x="457200" y="6248400"/>
            <a:ext cx="1600200" cy="304800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1200" b="1" dirty="0" smtClean="0">
                <a:ln w="9525" cap="flat" cmpd="sng" algn="ctr">
                  <a:solidFill>
                    <a:srgbClr val="FEFEFE"/>
                  </a:solidFill>
                  <a:prstDash val="solid"/>
                  <a:round/>
                </a:ln>
                <a:solidFill>
                  <a:srgbClr val="9BBB59"/>
                </a:solidFill>
                <a:effectLst>
                  <a:outerShdw blurRad="50000" dist="50800" dir="7500000" algn="tl">
                    <a:srgbClr val="000000">
                      <a:alpha val="35000"/>
                    </a:srgbClr>
                  </a:outerShdw>
                </a:effectLst>
                <a:latin typeface="pencilPete FONT"/>
                <a:ea typeface="Calibri"/>
                <a:cs typeface="Times New Roman"/>
              </a:rPr>
              <a:t>Math</a:t>
            </a:r>
            <a:endParaRPr lang="en-US" sz="1200" dirty="0">
              <a:ea typeface="Calibri"/>
              <a:cs typeface="Times New Roman"/>
            </a:endParaRPr>
          </a:p>
        </p:txBody>
      </p:sp>
      <p:sp>
        <p:nvSpPr>
          <p:cNvPr id="29" name="Rounded Rectangle 28"/>
          <p:cNvSpPr/>
          <p:nvPr/>
        </p:nvSpPr>
        <p:spPr>
          <a:xfrm>
            <a:off x="2590800" y="6248400"/>
            <a:ext cx="1600200" cy="304800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1200" b="1" dirty="0" smtClean="0">
                <a:ln w="9525" cap="flat" cmpd="sng" algn="ctr">
                  <a:solidFill>
                    <a:srgbClr val="FEFEFE"/>
                  </a:solidFill>
                  <a:prstDash val="solid"/>
                  <a:round/>
                </a:ln>
                <a:solidFill>
                  <a:srgbClr val="9BBB59"/>
                </a:solidFill>
                <a:effectLst>
                  <a:outerShdw blurRad="50000" dist="50800" dir="7500000" algn="tl">
                    <a:srgbClr val="000000">
                      <a:alpha val="35000"/>
                    </a:srgbClr>
                  </a:outerShdw>
                </a:effectLst>
                <a:latin typeface="pencilPete FONT"/>
                <a:ea typeface="Calibri"/>
                <a:cs typeface="Times New Roman"/>
              </a:rPr>
              <a:t>Chinese</a:t>
            </a:r>
            <a:endParaRPr lang="en-US" sz="1200" dirty="0">
              <a:ea typeface="Calibri"/>
              <a:cs typeface="Times New Roman"/>
            </a:endParaRPr>
          </a:p>
        </p:txBody>
      </p:sp>
      <p:sp>
        <p:nvSpPr>
          <p:cNvPr id="30" name="Rounded Rectangle 29"/>
          <p:cNvSpPr/>
          <p:nvPr/>
        </p:nvSpPr>
        <p:spPr>
          <a:xfrm>
            <a:off x="4800600" y="6248400"/>
            <a:ext cx="1600200" cy="304800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1200" b="1" dirty="0" smtClean="0">
                <a:ln w="9525" cap="flat" cmpd="sng" algn="ctr">
                  <a:solidFill>
                    <a:srgbClr val="FEFEFE"/>
                  </a:solidFill>
                  <a:prstDash val="solid"/>
                  <a:round/>
                </a:ln>
                <a:solidFill>
                  <a:srgbClr val="9BBB59"/>
                </a:solidFill>
                <a:effectLst>
                  <a:outerShdw blurRad="50000" dist="50800" dir="7500000" algn="tl">
                    <a:srgbClr val="000000">
                      <a:alpha val="35000"/>
                    </a:srgbClr>
                  </a:outerShdw>
                </a:effectLst>
                <a:latin typeface="pencilPete FONT"/>
                <a:ea typeface="Calibri"/>
                <a:cs typeface="Times New Roman"/>
              </a:rPr>
              <a:t>Science</a:t>
            </a:r>
            <a:endParaRPr lang="en-US" sz="1200" dirty="0">
              <a:ea typeface="Calibri"/>
              <a:cs typeface="Times New Roman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267200" y="4079319"/>
            <a:ext cx="21336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SzPct val="120000"/>
              <a:buFont typeface="Wingdings" charset="2"/>
              <a:buChar char=""/>
            </a:pPr>
            <a:r>
              <a:rPr lang="en-US" sz="1000" dirty="0" smtClean="0"/>
              <a:t>10/20-10/24 Simpson Book Fair</a:t>
            </a:r>
          </a:p>
          <a:p>
            <a:pPr marL="171450" indent="-171450">
              <a:buSzPct val="120000"/>
              <a:buFont typeface="Wingdings" charset="2"/>
              <a:buChar char=""/>
            </a:pPr>
            <a:r>
              <a:rPr lang="en-US" sz="1000" dirty="0" smtClean="0"/>
              <a:t>10/22 “Grandparents Breakfast”, if you want to participate, a letter has been sent home as the day of 10/6/2014.</a:t>
            </a:r>
          </a:p>
          <a:p>
            <a:pPr marL="171450" indent="-171450">
              <a:buSzPct val="120000"/>
              <a:buFont typeface="Wingdings" charset="2"/>
              <a:buChar char=""/>
            </a:pPr>
            <a:r>
              <a:rPr lang="en-US" sz="1000" dirty="0" smtClean="0"/>
              <a:t>10/27-10/31 Red Ribbon Week</a:t>
            </a:r>
          </a:p>
          <a:p>
            <a:pPr marL="171450" indent="-171450">
              <a:buSzPct val="120000"/>
              <a:buFont typeface="Wingdings" charset="2"/>
              <a:buChar char=""/>
            </a:pPr>
            <a:r>
              <a:rPr lang="en-US" sz="1000" dirty="0" smtClean="0"/>
              <a:t>10/31 PBS Pajama Party Celebration.</a:t>
            </a:r>
          </a:p>
          <a:p>
            <a:pPr marL="171450" indent="-171450">
              <a:buSzPct val="120000"/>
              <a:buFont typeface="Wingdings" charset="2"/>
              <a:buChar char=""/>
            </a:pPr>
            <a:r>
              <a:rPr lang="en-US" sz="1000" dirty="0" smtClean="0"/>
              <a:t>11/3 School Closed for Teacher In-Service Day.</a:t>
            </a:r>
          </a:p>
          <a:p>
            <a:pPr marL="171450" indent="-171450">
              <a:buSzPct val="120000"/>
              <a:buFont typeface="Wingdings" charset="2"/>
              <a:buChar char=""/>
            </a:pPr>
            <a:r>
              <a:rPr lang="en-US" sz="1000" dirty="0" smtClean="0"/>
              <a:t>11/4 School Closed for Election Day.</a:t>
            </a:r>
          </a:p>
          <a:p>
            <a:pPr marL="171450" indent="-171450">
              <a:buSzPct val="120000"/>
              <a:buFont typeface="Wingdings" charset="2"/>
              <a:buChar char=""/>
            </a:pPr>
            <a:endParaRPr lang="en-US" sz="1000" dirty="0" smtClean="0"/>
          </a:p>
          <a:p>
            <a:pPr marL="171450" indent="-171450">
              <a:buSzPct val="120000"/>
              <a:buFont typeface="Wingdings" charset="2"/>
              <a:buChar char=""/>
            </a:pPr>
            <a:endParaRPr lang="en-US" sz="1000" dirty="0" smtClean="0"/>
          </a:p>
          <a:p>
            <a:pPr marL="171450" indent="-171450">
              <a:buSzPct val="120000"/>
              <a:buFont typeface="Wingdings" charset="2"/>
              <a:buChar char=""/>
            </a:pPr>
            <a:endParaRPr lang="en-US" sz="1000" dirty="0" smtClean="0"/>
          </a:p>
        </p:txBody>
      </p:sp>
      <p:sp>
        <p:nvSpPr>
          <p:cNvPr id="33" name="TextBox 32"/>
          <p:cNvSpPr txBox="1"/>
          <p:nvPr/>
        </p:nvSpPr>
        <p:spPr>
          <a:xfrm>
            <a:off x="228600" y="6553200"/>
            <a:ext cx="2133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SzPct val="120000"/>
            </a:pPr>
            <a:endParaRPr lang="en-US" sz="1000" dirty="0" smtClean="0"/>
          </a:p>
          <a:p>
            <a:pPr>
              <a:buClr>
                <a:schemeClr val="tx1"/>
              </a:buClr>
              <a:buSzPct val="126000"/>
            </a:pPr>
            <a:endParaRPr lang="en-US" sz="1000" dirty="0"/>
          </a:p>
        </p:txBody>
      </p:sp>
      <p:sp>
        <p:nvSpPr>
          <p:cNvPr id="34" name="TextBox 33"/>
          <p:cNvSpPr txBox="1"/>
          <p:nvPr/>
        </p:nvSpPr>
        <p:spPr>
          <a:xfrm>
            <a:off x="228600" y="6553200"/>
            <a:ext cx="21336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chemeClr val="tx1"/>
              </a:buClr>
              <a:buSzPct val="126000"/>
            </a:pPr>
            <a:r>
              <a:rPr lang="en-US" sz="1000" dirty="0" smtClean="0"/>
              <a:t>SWBAT:</a:t>
            </a:r>
          </a:p>
          <a:p>
            <a:pPr>
              <a:buClr>
                <a:schemeClr val="tx1"/>
              </a:buClr>
              <a:buSzPct val="126000"/>
            </a:pPr>
            <a:r>
              <a:rPr lang="en-US" sz="1000" dirty="0" smtClean="0"/>
              <a:t>(Student will be able to)</a:t>
            </a:r>
          </a:p>
          <a:p>
            <a:pPr marL="171450" indent="-171450">
              <a:buClr>
                <a:schemeClr val="tx1"/>
              </a:buClr>
              <a:buSzPct val="100000"/>
              <a:buFont typeface="Wingdings" charset="2"/>
              <a:buChar char=""/>
            </a:pPr>
            <a:r>
              <a:rPr lang="en-US" sz="1000" dirty="0" smtClean="0"/>
              <a:t>Understand fact family house and will be able to apply it to story problems</a:t>
            </a:r>
          </a:p>
          <a:p>
            <a:pPr marL="171450" indent="-171450">
              <a:buClr>
                <a:schemeClr val="tx1"/>
              </a:buClr>
              <a:buSzPct val="100000"/>
              <a:buFont typeface="Wingdings" charset="2"/>
              <a:buChar char=""/>
            </a:pPr>
            <a:r>
              <a:rPr lang="en-US" sz="1000" dirty="0" smtClean="0"/>
              <a:t>Increase fluency math addition questions within 10</a:t>
            </a:r>
          </a:p>
          <a:p>
            <a:pPr marL="171450" indent="-171450">
              <a:buClr>
                <a:schemeClr val="tx1"/>
              </a:buClr>
              <a:buSzPct val="100000"/>
              <a:buFont typeface="Wingdings" charset="2"/>
              <a:buChar char=""/>
            </a:pPr>
            <a:endParaRPr lang="en-US" sz="1000" dirty="0" smtClean="0"/>
          </a:p>
          <a:p>
            <a:pPr>
              <a:buClr>
                <a:schemeClr val="tx1"/>
              </a:buClr>
              <a:buSzPct val="100000"/>
            </a:pPr>
            <a:r>
              <a:rPr lang="en-US" sz="1000" dirty="0" smtClean="0"/>
              <a:t>For </a:t>
            </a:r>
            <a:r>
              <a:rPr lang="en-US" altLang="zh-CN" sz="1000" dirty="0" smtClean="0"/>
              <a:t>math addition strategies, </a:t>
            </a:r>
            <a:r>
              <a:rPr lang="en-US" altLang="zh-CN" sz="1000" dirty="0"/>
              <a:t>please click</a:t>
            </a:r>
            <a:r>
              <a:rPr lang="en-US" altLang="zh-CN" sz="1000" dirty="0" smtClean="0"/>
              <a:t>: </a:t>
            </a:r>
            <a:r>
              <a:rPr lang="en-US" altLang="zh-CN" sz="1000" dirty="0" smtClean="0">
                <a:hlinkClick r:id="rId5"/>
              </a:rPr>
              <a:t>http</a:t>
            </a:r>
            <a:r>
              <a:rPr lang="en-US" altLang="zh-CN" sz="1000" dirty="0">
                <a:hlinkClick r:id="rId5"/>
              </a:rPr>
              <a:t>://zhonglixu.weebly.com/math-curriculum-and-</a:t>
            </a:r>
            <a:r>
              <a:rPr lang="en-US" altLang="zh-CN" sz="1000" dirty="0" smtClean="0">
                <a:hlinkClick r:id="rId5"/>
              </a:rPr>
              <a:t>goals</a:t>
            </a:r>
            <a:endParaRPr lang="en-US" altLang="zh-CN" sz="1000" dirty="0" smtClean="0"/>
          </a:p>
          <a:p>
            <a:pPr>
              <a:buClr>
                <a:schemeClr val="tx1"/>
              </a:buClr>
              <a:buSzPct val="100000"/>
            </a:pPr>
            <a:r>
              <a:rPr lang="en-US" sz="1000" dirty="0" smtClean="0"/>
              <a:t>Vocabulary:</a:t>
            </a:r>
          </a:p>
          <a:p>
            <a:pPr>
              <a:buClr>
                <a:schemeClr val="tx1"/>
              </a:buClr>
              <a:buSzPct val="100000"/>
            </a:pPr>
            <a:r>
              <a:rPr lang="en-US" sz="1000" dirty="0" smtClean="0"/>
              <a:t>Fact family house; add; represent; plus</a:t>
            </a:r>
            <a:r>
              <a:rPr lang="en-US" sz="1000" dirty="0"/>
              <a:t>;</a:t>
            </a:r>
            <a:r>
              <a:rPr lang="en-US" sz="1000" dirty="0" smtClean="0"/>
              <a:t> minus;</a:t>
            </a:r>
          </a:p>
          <a:p>
            <a:pPr>
              <a:buClr>
                <a:schemeClr val="tx1"/>
              </a:buClr>
              <a:buSzPct val="100000"/>
            </a:pPr>
            <a:endParaRPr lang="en-US" sz="1000" dirty="0"/>
          </a:p>
        </p:txBody>
      </p:sp>
      <p:sp>
        <p:nvSpPr>
          <p:cNvPr id="35" name="TextBox 34"/>
          <p:cNvSpPr txBox="1"/>
          <p:nvPr/>
        </p:nvSpPr>
        <p:spPr>
          <a:xfrm>
            <a:off x="2362200" y="6553200"/>
            <a:ext cx="2133600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chemeClr val="tx1"/>
              </a:buClr>
              <a:buSzPct val="126000"/>
            </a:pPr>
            <a:r>
              <a:rPr lang="en-US" sz="1000" dirty="0" smtClean="0"/>
              <a:t>SWBAT:</a:t>
            </a:r>
          </a:p>
          <a:p>
            <a:pPr>
              <a:buClr>
                <a:schemeClr val="tx1"/>
              </a:buClr>
              <a:buSzPct val="126000"/>
            </a:pPr>
            <a:r>
              <a:rPr lang="en-US" sz="1000" dirty="0" smtClean="0"/>
              <a:t>(Student will be able to)</a:t>
            </a:r>
          </a:p>
          <a:p>
            <a:pPr marL="171450" indent="-171450">
              <a:buClr>
                <a:schemeClr val="tx1"/>
              </a:buClr>
              <a:buSzPct val="100000"/>
              <a:buFont typeface="Wingdings" charset="2"/>
              <a:buChar char=""/>
            </a:pPr>
            <a:r>
              <a:rPr lang="en-US" sz="1000" dirty="0" smtClean="0"/>
              <a:t>Read “</a:t>
            </a:r>
            <a:r>
              <a:rPr lang="en-US" altLang="zh-CN" sz="1000" dirty="0" smtClean="0"/>
              <a:t>What’s the weather like today?”</a:t>
            </a:r>
            <a:endParaRPr lang="en-US" sz="1000" dirty="0" smtClean="0"/>
          </a:p>
          <a:p>
            <a:pPr marL="171450" indent="-171450">
              <a:buClr>
                <a:schemeClr val="tx1"/>
              </a:buClr>
              <a:buSzPct val="100000"/>
              <a:buFont typeface="Wingdings" charset="2"/>
              <a:buChar char=""/>
            </a:pPr>
            <a:r>
              <a:rPr lang="en-US" sz="1000" dirty="0" smtClean="0"/>
              <a:t>Tell the weather (Sunny or Cloudy)in Chinese</a:t>
            </a:r>
          </a:p>
          <a:p>
            <a:pPr marL="171450" indent="-171450">
              <a:buClr>
                <a:schemeClr val="tx1"/>
              </a:buClr>
              <a:buSzPct val="100000"/>
              <a:buFont typeface="Wingdings" charset="2"/>
              <a:buChar char=""/>
            </a:pPr>
            <a:r>
              <a:rPr lang="en-US" sz="1000" dirty="0" smtClean="0"/>
              <a:t>Start </a:t>
            </a:r>
            <a:r>
              <a:rPr lang="en-US" sz="1000" dirty="0" smtClean="0"/>
              <a:t>to  learn Weather </a:t>
            </a:r>
            <a:r>
              <a:rPr lang="en-US" sz="1000" dirty="0" smtClean="0"/>
              <a:t>and Flowers book in Chinese.</a:t>
            </a:r>
          </a:p>
          <a:p>
            <a:pPr>
              <a:buClr>
                <a:schemeClr val="tx1"/>
              </a:buClr>
              <a:buSzPct val="100000"/>
            </a:pPr>
            <a:endParaRPr lang="en-US" sz="1000" dirty="0" smtClean="0"/>
          </a:p>
          <a:p>
            <a:pPr>
              <a:buClr>
                <a:schemeClr val="tx1"/>
              </a:buClr>
              <a:buSzPct val="100000"/>
            </a:pPr>
            <a:r>
              <a:rPr lang="en-US" sz="1000" dirty="0" smtClean="0"/>
              <a:t>SUPPORTING LINKS, PLEASE CLICK:</a:t>
            </a:r>
          </a:p>
          <a:p>
            <a:pPr>
              <a:buClr>
                <a:schemeClr val="tx1"/>
              </a:buClr>
              <a:buSzPct val="100000"/>
            </a:pPr>
            <a:endParaRPr lang="en-US" sz="1000" dirty="0"/>
          </a:p>
          <a:p>
            <a:pPr>
              <a:buClr>
                <a:schemeClr val="tx1"/>
              </a:buClr>
              <a:buSzPct val="100000"/>
            </a:pPr>
            <a:r>
              <a:rPr lang="en-US" sz="1000" dirty="0" smtClean="0">
                <a:hlinkClick r:id="rId6"/>
              </a:rPr>
              <a:t>“What’s the weather like today?”</a:t>
            </a:r>
            <a:endParaRPr lang="en-US" sz="1000" dirty="0" smtClean="0"/>
          </a:p>
          <a:p>
            <a:pPr>
              <a:buClr>
                <a:schemeClr val="tx1"/>
              </a:buClr>
              <a:buSzPct val="100000"/>
            </a:pPr>
            <a:endParaRPr lang="en-US" sz="1000" dirty="0"/>
          </a:p>
          <a:p>
            <a:pPr>
              <a:buClr>
                <a:schemeClr val="tx1"/>
              </a:buClr>
              <a:buSzPct val="100000"/>
            </a:pPr>
            <a:endParaRPr lang="en-US" sz="1000" dirty="0" smtClean="0"/>
          </a:p>
          <a:p>
            <a:pPr>
              <a:buClr>
                <a:schemeClr val="tx1"/>
              </a:buClr>
              <a:buSzPct val="100000"/>
            </a:pPr>
            <a:endParaRPr lang="en-US" sz="1000" dirty="0" smtClean="0"/>
          </a:p>
          <a:p>
            <a:pPr>
              <a:buClr>
                <a:schemeClr val="tx1"/>
              </a:buClr>
              <a:buSzPct val="100000"/>
            </a:pPr>
            <a:endParaRPr lang="en-US" sz="1000" dirty="0" smtClean="0"/>
          </a:p>
          <a:p>
            <a:pPr>
              <a:buClr>
                <a:schemeClr val="tx1"/>
              </a:buClr>
              <a:buSzPct val="100000"/>
            </a:pPr>
            <a:endParaRPr lang="en-US" sz="1000" dirty="0"/>
          </a:p>
          <a:p>
            <a:pPr>
              <a:buClr>
                <a:schemeClr val="tx1"/>
              </a:buClr>
              <a:buSzPct val="100000"/>
            </a:pPr>
            <a:endParaRPr lang="en-US" sz="1000" dirty="0" smtClean="0"/>
          </a:p>
          <a:p>
            <a:pPr>
              <a:buClr>
                <a:schemeClr val="tx1"/>
              </a:buClr>
              <a:buSzPct val="100000"/>
            </a:pPr>
            <a:endParaRPr lang="en-US" sz="1000" dirty="0" smtClean="0"/>
          </a:p>
          <a:p>
            <a:pPr marL="171450" indent="-171450">
              <a:buClr>
                <a:schemeClr val="tx1"/>
              </a:buClr>
              <a:buSzPct val="100000"/>
              <a:buFont typeface="Wingdings" charset="2"/>
              <a:buChar char=""/>
            </a:pPr>
            <a:endParaRPr lang="en-US" sz="1000" dirty="0" smtClean="0"/>
          </a:p>
          <a:p>
            <a:pPr marL="171450" indent="-171450">
              <a:buClr>
                <a:schemeClr val="tx1"/>
              </a:buClr>
              <a:buSzPct val="100000"/>
              <a:buFont typeface="Wingdings" charset="2"/>
              <a:buChar char=""/>
            </a:pPr>
            <a:endParaRPr lang="en-US" sz="1000" dirty="0"/>
          </a:p>
        </p:txBody>
      </p:sp>
      <p:sp>
        <p:nvSpPr>
          <p:cNvPr id="38" name="TextBox 37"/>
          <p:cNvSpPr txBox="1"/>
          <p:nvPr/>
        </p:nvSpPr>
        <p:spPr>
          <a:xfrm>
            <a:off x="4495800" y="6573083"/>
            <a:ext cx="2133600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chemeClr val="tx1"/>
              </a:buClr>
              <a:buSzPct val="126000"/>
            </a:pPr>
            <a:r>
              <a:rPr lang="en-US" sz="1000" dirty="0" smtClean="0"/>
              <a:t>SWBAT:</a:t>
            </a:r>
          </a:p>
          <a:p>
            <a:pPr>
              <a:buClr>
                <a:schemeClr val="tx1"/>
              </a:buClr>
              <a:buSzPct val="126000"/>
            </a:pPr>
            <a:r>
              <a:rPr lang="en-US" sz="1000" dirty="0" smtClean="0"/>
              <a:t>(Student will be able to)</a:t>
            </a:r>
          </a:p>
          <a:p>
            <a:pPr>
              <a:buClr>
                <a:schemeClr val="tx1"/>
              </a:buClr>
              <a:buSzPct val="126000"/>
            </a:pPr>
            <a:r>
              <a:rPr lang="en-US" sz="1000" dirty="0" smtClean="0"/>
              <a:t>This week, we will start the science unit “Weather and Me”:</a:t>
            </a:r>
          </a:p>
          <a:p>
            <a:pPr marL="171450" indent="-171450">
              <a:buClr>
                <a:schemeClr val="tx1"/>
              </a:buClr>
              <a:buSzPct val="126000"/>
              <a:buFont typeface="Wingdings" charset="2"/>
              <a:buChar char=""/>
            </a:pPr>
            <a:r>
              <a:rPr lang="en-US" sz="1000" dirty="0" smtClean="0"/>
              <a:t>Observe </a:t>
            </a:r>
            <a:r>
              <a:rPr lang="en-US" sz="1000" dirty="0" smtClean="0"/>
              <a:t>different clothing materials and see how they working with water and sun</a:t>
            </a:r>
            <a:r>
              <a:rPr lang="en-US" sz="1000" dirty="0" smtClean="0"/>
              <a:t>.</a:t>
            </a:r>
          </a:p>
          <a:p>
            <a:pPr marL="171450" indent="-171450">
              <a:buClr>
                <a:schemeClr val="tx1"/>
              </a:buClr>
              <a:buSzPct val="126000"/>
              <a:buFont typeface="Wingdings" charset="2"/>
              <a:buChar char=""/>
            </a:pPr>
            <a:r>
              <a:rPr lang="en-US" sz="1000" dirty="0" smtClean="0"/>
              <a:t>Observe the weather and match to wear different kind of clothes</a:t>
            </a:r>
          </a:p>
          <a:p>
            <a:pPr>
              <a:buClr>
                <a:schemeClr val="tx1"/>
              </a:buClr>
              <a:buSzPct val="126000"/>
            </a:pPr>
            <a:endParaRPr lang="en-US" sz="1000" dirty="0" smtClean="0"/>
          </a:p>
          <a:p>
            <a:pPr>
              <a:buClr>
                <a:schemeClr val="tx1"/>
              </a:buClr>
              <a:buSzPct val="126000"/>
            </a:pPr>
            <a:r>
              <a:rPr lang="en-US" sz="1000" dirty="0" smtClean="0"/>
              <a:t>Science Supporting Vocabulary and other support at home, please click:</a:t>
            </a:r>
          </a:p>
          <a:p>
            <a:pPr algn="ctr">
              <a:buClr>
                <a:schemeClr val="tx1"/>
              </a:buClr>
              <a:buSzPct val="126000"/>
            </a:pPr>
            <a:r>
              <a:rPr lang="en-US" sz="1000" dirty="0">
                <a:hlinkClick r:id="rId7"/>
              </a:rPr>
              <a:t>http://zhonglixu.weebly.com/weather-and-</a:t>
            </a:r>
            <a:r>
              <a:rPr lang="en-US" sz="1000" dirty="0" smtClean="0">
                <a:hlinkClick r:id="rId7"/>
              </a:rPr>
              <a:t>me</a:t>
            </a:r>
            <a:endParaRPr lang="en-US" sz="1000" dirty="0" smtClean="0"/>
          </a:p>
          <a:p>
            <a:pPr>
              <a:buClr>
                <a:schemeClr val="tx1"/>
              </a:buClr>
              <a:buSzPct val="126000"/>
            </a:pPr>
            <a:endParaRPr lang="en-US" sz="1000" dirty="0" smtClean="0"/>
          </a:p>
          <a:p>
            <a:pPr>
              <a:buClr>
                <a:schemeClr val="tx1"/>
              </a:buClr>
              <a:buSzPct val="126000"/>
            </a:pPr>
            <a:endParaRPr lang="en-US" sz="1000" dirty="0"/>
          </a:p>
          <a:p>
            <a:pPr>
              <a:buClr>
                <a:schemeClr val="tx1"/>
              </a:buClr>
              <a:buSzPct val="126000"/>
            </a:pPr>
            <a:endParaRPr lang="en-US" sz="1000" dirty="0" smtClean="0"/>
          </a:p>
          <a:p>
            <a:pPr>
              <a:buClr>
                <a:schemeClr val="tx1"/>
              </a:buClr>
              <a:buSzPct val="126000"/>
            </a:pPr>
            <a:endParaRPr lang="en-US" sz="1000" dirty="0" smtClean="0"/>
          </a:p>
          <a:p>
            <a:pPr>
              <a:buClr>
                <a:schemeClr val="tx1"/>
              </a:buClr>
              <a:buSzPct val="100000"/>
            </a:pPr>
            <a:endParaRPr lang="en-US" sz="1000" dirty="0" smtClean="0"/>
          </a:p>
          <a:p>
            <a:pPr>
              <a:buClr>
                <a:schemeClr val="tx1"/>
              </a:buClr>
              <a:buSzPct val="100000"/>
            </a:pPr>
            <a:endParaRPr lang="en-US" sz="1000" dirty="0" smtClean="0"/>
          </a:p>
          <a:p>
            <a:pPr>
              <a:buClr>
                <a:schemeClr val="tx1"/>
              </a:buClr>
              <a:buSzPct val="100000"/>
            </a:pPr>
            <a:endParaRPr lang="en-US" sz="1000" dirty="0" smtClean="0"/>
          </a:p>
          <a:p>
            <a:pPr>
              <a:buClr>
                <a:schemeClr val="tx1"/>
              </a:buClr>
              <a:buSzPct val="100000"/>
            </a:pPr>
            <a:endParaRPr lang="en-US" sz="1000" dirty="0"/>
          </a:p>
          <a:p>
            <a:pPr>
              <a:buClr>
                <a:schemeClr val="tx1"/>
              </a:buClr>
              <a:buSzPct val="100000"/>
            </a:pPr>
            <a:endParaRPr lang="en-US" sz="1000" dirty="0" smtClean="0"/>
          </a:p>
          <a:p>
            <a:pPr>
              <a:buClr>
                <a:schemeClr val="tx1"/>
              </a:buClr>
              <a:buSzPct val="100000"/>
            </a:pPr>
            <a:endParaRPr lang="en-US" sz="1000" dirty="0" smtClean="0"/>
          </a:p>
          <a:p>
            <a:pPr marL="171450" indent="-171450">
              <a:buClr>
                <a:schemeClr val="tx1"/>
              </a:buClr>
              <a:buSzPct val="100000"/>
              <a:buFont typeface="Wingdings" charset="2"/>
              <a:buChar char=""/>
            </a:pPr>
            <a:endParaRPr lang="en-US" sz="1000" dirty="0" smtClean="0"/>
          </a:p>
          <a:p>
            <a:pPr marL="171450" indent="-171450">
              <a:buClr>
                <a:schemeClr val="tx1"/>
              </a:buClr>
              <a:buSzPct val="100000"/>
              <a:buFont typeface="Wingdings" charset="2"/>
              <a:buChar char=""/>
            </a:pPr>
            <a:endParaRPr lang="en-US" sz="1000" dirty="0"/>
          </a:p>
        </p:txBody>
      </p:sp>
      <p:sp>
        <p:nvSpPr>
          <p:cNvPr id="32" name="Rounded Rectangle 31"/>
          <p:cNvSpPr/>
          <p:nvPr/>
        </p:nvSpPr>
        <p:spPr>
          <a:xfrm>
            <a:off x="228600" y="4648200"/>
            <a:ext cx="3810000" cy="1524000"/>
          </a:xfrm>
          <a:prstGeom prst="roundRect">
            <a:avLst/>
          </a:prstGeom>
          <a:solidFill>
            <a:schemeClr val="bg1"/>
          </a:solidFill>
          <a:ln w="50800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381000" y="4648201"/>
            <a:ext cx="3581400" cy="304799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1200" b="1" dirty="0" smtClean="0">
                <a:ln w="9525" cap="flat" cmpd="sng" algn="ctr">
                  <a:solidFill>
                    <a:srgbClr val="FEFEFE"/>
                  </a:solidFill>
                  <a:prstDash val="solid"/>
                  <a:round/>
                </a:ln>
                <a:solidFill>
                  <a:srgbClr val="9BBB59"/>
                </a:solidFill>
                <a:effectLst>
                  <a:outerShdw blurRad="50000" dist="50800" dir="7500000" algn="tl">
                    <a:srgbClr val="000000">
                      <a:alpha val="35000"/>
                    </a:srgbClr>
                  </a:outerShdw>
                </a:effectLst>
                <a:latin typeface="pencilPete FONT"/>
                <a:ea typeface="Calibri"/>
                <a:cs typeface="Times New Roman"/>
              </a:rPr>
              <a:t>Homework Support in Math and Chinese</a:t>
            </a:r>
            <a:endParaRPr lang="en-US" sz="1200" dirty="0">
              <a:ea typeface="Calibri"/>
              <a:cs typeface="Times New Roman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304800" y="4953000"/>
            <a:ext cx="3657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SzPct val="120000"/>
            </a:pPr>
            <a:r>
              <a:rPr lang="en-US" sz="800" dirty="0"/>
              <a:t>Please Click: </a:t>
            </a:r>
            <a:r>
              <a:rPr lang="en-US" sz="800" dirty="0" smtClean="0">
                <a:hlinkClick r:id="rId8"/>
              </a:rPr>
              <a:t>Homework Support</a:t>
            </a:r>
            <a:endParaRPr lang="en-US" sz="800" dirty="0"/>
          </a:p>
          <a:p>
            <a:pPr marL="171450" indent="-171450">
              <a:buSzPct val="120000"/>
              <a:buFont typeface="Wingdings" charset="2"/>
              <a:buChar char=""/>
            </a:pPr>
            <a:r>
              <a:rPr lang="en-US" sz="800" dirty="0" smtClean="0"/>
              <a:t>Two pieces of math worksheets. </a:t>
            </a:r>
            <a:endParaRPr lang="en-US" sz="800" dirty="0"/>
          </a:p>
          <a:p>
            <a:pPr marL="171450" indent="-171450">
              <a:buSzPct val="120000"/>
              <a:buFont typeface="Wingdings" charset="2"/>
              <a:buChar char=""/>
            </a:pPr>
            <a:r>
              <a:rPr lang="en-US" sz="800" dirty="0" smtClean="0"/>
              <a:t>One piece of Chinese worksheet.</a:t>
            </a:r>
          </a:p>
          <a:p>
            <a:pPr marL="171450" indent="-171450">
              <a:buSzPct val="120000"/>
              <a:buFont typeface="Wingdings" charset="2"/>
              <a:buChar char=""/>
            </a:pPr>
            <a:r>
              <a:rPr lang="en-US" sz="800" dirty="0" smtClean="0"/>
              <a:t>Practice reading Chinese </a:t>
            </a:r>
            <a:r>
              <a:rPr lang="en-US" altLang="zh-CN" sz="800" dirty="0" smtClean="0"/>
              <a:t>book: “What’s the weather like today?”(Suggested Nights: Tuesday and Thursday nights. You can also add the Chinese book reading to the reading log to count as our kids’ reading hours)</a:t>
            </a:r>
          </a:p>
          <a:p>
            <a:pPr>
              <a:buSzPct val="120000"/>
            </a:pPr>
            <a:r>
              <a:rPr lang="en-US" altLang="zh-CN" sz="800" dirty="0" smtClean="0"/>
              <a:t>      </a:t>
            </a:r>
            <a:r>
              <a:rPr lang="en-US" altLang="zh-CN" sz="800" dirty="0" smtClean="0"/>
              <a:t> For your kids’ performing “What’s the weather like today” video, please click:</a:t>
            </a:r>
          </a:p>
          <a:p>
            <a:pPr>
              <a:buSzPct val="120000"/>
            </a:pPr>
            <a:r>
              <a:rPr lang="en-US" altLang="zh-CN" sz="800" dirty="0" smtClean="0">
                <a:hlinkClick r:id="rId9"/>
              </a:rPr>
              <a:t>     Students’ Performance of “What’s the weather like today?”</a:t>
            </a:r>
            <a:endParaRPr lang="en-US" altLang="zh-CN" sz="800" dirty="0" smtClean="0"/>
          </a:p>
          <a:p>
            <a:pPr>
              <a:buSzPct val="120000"/>
            </a:pPr>
            <a:endParaRPr lang="en-US" altLang="zh-CN" sz="800" dirty="0" smtClean="0"/>
          </a:p>
          <a:p>
            <a:pPr>
              <a:buSzPct val="120000"/>
            </a:pPr>
            <a:endParaRPr lang="en-US" altLang="zh-CN" sz="800" dirty="0" smtClean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62000" y="152400"/>
            <a:ext cx="2490066" cy="15468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06487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13507</TotalTime>
  <Words>578</Words>
  <Application>Microsoft Macintosh PowerPoint</Application>
  <PresentationFormat>On-screen Show (4:3)</PresentationFormat>
  <Paragraphs>80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Galewski</dc:creator>
  <cp:lastModifiedBy>zl xu</cp:lastModifiedBy>
  <cp:revision>112</cp:revision>
  <cp:lastPrinted>2014-09-10T17:41:48Z</cp:lastPrinted>
  <dcterms:created xsi:type="dcterms:W3CDTF">2012-09-29T15:12:52Z</dcterms:created>
  <dcterms:modified xsi:type="dcterms:W3CDTF">2014-10-20T12:10:34Z</dcterms:modified>
</cp:coreProperties>
</file>