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gif" ContentType="image/gif"/>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8" r:id="rId2"/>
  </p:sldIdLst>
  <p:sldSz cx="6858000" cy="9144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EC4681"/>
    <a:srgbClr val="2A8C96"/>
    <a:srgbClr val="F052A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9" autoAdjust="0"/>
    <p:restoredTop sz="94681" autoAdjust="0"/>
  </p:normalViewPr>
  <p:slideViewPr>
    <p:cSldViewPr>
      <p:cViewPr>
        <p:scale>
          <a:sx n="90" d="100"/>
          <a:sy n="90" d="100"/>
        </p:scale>
        <p:origin x="-1432" y="-80"/>
      </p:cViewPr>
      <p:guideLst>
        <p:guide orient="horz" pos="2880"/>
        <p:guide pos="216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interSettings" Target="printerSettings/printerSettings1.bin"/><Relationship Id="rId4" Type="http://schemas.openxmlformats.org/officeDocument/2006/relationships/presProps" Target="presProps.xml"/><Relationship Id="rId5" Type="http://schemas.openxmlformats.org/officeDocument/2006/relationships/viewProps" Target="viewProps.xml"/><Relationship Id="rId6" Type="http://schemas.openxmlformats.org/officeDocument/2006/relationships/theme" Target="theme/theme1.xml"/><Relationship Id="rId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8"/>
            <a:ext cx="5829300" cy="1960033"/>
          </a:xfrm>
        </p:spPr>
        <p:txBody>
          <a:bodyPr/>
          <a:lstStyle/>
          <a:p>
            <a:r>
              <a:rPr lang="en-US" smtClean="0"/>
              <a:t>Click to edit Master title style</a:t>
            </a:r>
            <a:endParaRPr lang="en-US"/>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1B37FA9-519A-48C9-B9D9-8ECC260A55AA}" type="datetimeFigureOut">
              <a:rPr lang="en-US" smtClean="0"/>
              <a:t>9/13/14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D5B898-7BBE-4D6E-96F9-444CC7742E53}" type="slidenum">
              <a:rPr lang="en-US" smtClean="0"/>
              <a:t>‹#›</a:t>
            </a:fld>
            <a:endParaRPr lang="en-US"/>
          </a:p>
        </p:txBody>
      </p:sp>
    </p:spTree>
    <p:extLst>
      <p:ext uri="{BB962C8B-B14F-4D97-AF65-F5344CB8AC3E}">
        <p14:creationId xmlns:p14="http://schemas.microsoft.com/office/powerpoint/2010/main" val="22324978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1B37FA9-519A-48C9-B9D9-8ECC260A55AA}" type="datetimeFigureOut">
              <a:rPr lang="en-US" smtClean="0"/>
              <a:t>9/13/14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D5B898-7BBE-4D6E-96F9-444CC7742E53}" type="slidenum">
              <a:rPr lang="en-US" smtClean="0"/>
              <a:t>‹#›</a:t>
            </a:fld>
            <a:endParaRPr lang="en-US"/>
          </a:p>
        </p:txBody>
      </p:sp>
    </p:spTree>
    <p:extLst>
      <p:ext uri="{BB962C8B-B14F-4D97-AF65-F5344CB8AC3E}">
        <p14:creationId xmlns:p14="http://schemas.microsoft.com/office/powerpoint/2010/main" val="34627123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729037" y="488951"/>
            <a:ext cx="1157288" cy="104013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57175" y="488951"/>
            <a:ext cx="3357563" cy="104013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1B37FA9-519A-48C9-B9D9-8ECC260A55AA}" type="datetimeFigureOut">
              <a:rPr lang="en-US" smtClean="0"/>
              <a:t>9/13/14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D5B898-7BBE-4D6E-96F9-444CC7742E53}" type="slidenum">
              <a:rPr lang="en-US" smtClean="0"/>
              <a:t>‹#›</a:t>
            </a:fld>
            <a:endParaRPr lang="en-US"/>
          </a:p>
        </p:txBody>
      </p:sp>
    </p:spTree>
    <p:extLst>
      <p:ext uri="{BB962C8B-B14F-4D97-AF65-F5344CB8AC3E}">
        <p14:creationId xmlns:p14="http://schemas.microsoft.com/office/powerpoint/2010/main" val="3058586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1B37FA9-519A-48C9-B9D9-8ECC260A55AA}" type="datetimeFigureOut">
              <a:rPr lang="en-US" smtClean="0"/>
              <a:t>9/13/14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D5B898-7BBE-4D6E-96F9-444CC7742E53}" type="slidenum">
              <a:rPr lang="en-US" smtClean="0"/>
              <a:t>‹#›</a:t>
            </a:fld>
            <a:endParaRPr lang="en-US"/>
          </a:p>
        </p:txBody>
      </p:sp>
    </p:spTree>
    <p:extLst>
      <p:ext uri="{BB962C8B-B14F-4D97-AF65-F5344CB8AC3E}">
        <p14:creationId xmlns:p14="http://schemas.microsoft.com/office/powerpoint/2010/main" val="36706188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1B37FA9-519A-48C9-B9D9-8ECC260A55AA}" type="datetimeFigureOut">
              <a:rPr lang="en-US" smtClean="0"/>
              <a:t>9/13/14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D5B898-7BBE-4D6E-96F9-444CC7742E53}" type="slidenum">
              <a:rPr lang="en-US" smtClean="0"/>
              <a:t>‹#›</a:t>
            </a:fld>
            <a:endParaRPr lang="en-US"/>
          </a:p>
        </p:txBody>
      </p:sp>
    </p:spTree>
    <p:extLst>
      <p:ext uri="{BB962C8B-B14F-4D97-AF65-F5344CB8AC3E}">
        <p14:creationId xmlns:p14="http://schemas.microsoft.com/office/powerpoint/2010/main" val="30729877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57175"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628900"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1B37FA9-519A-48C9-B9D9-8ECC260A55AA}" type="datetimeFigureOut">
              <a:rPr lang="en-US" smtClean="0"/>
              <a:t>9/13/14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D5B898-7BBE-4D6E-96F9-444CC7742E53}" type="slidenum">
              <a:rPr lang="en-US" smtClean="0"/>
              <a:t>‹#›</a:t>
            </a:fld>
            <a:endParaRPr lang="en-US"/>
          </a:p>
        </p:txBody>
      </p:sp>
    </p:spTree>
    <p:extLst>
      <p:ext uri="{BB962C8B-B14F-4D97-AF65-F5344CB8AC3E}">
        <p14:creationId xmlns:p14="http://schemas.microsoft.com/office/powerpoint/2010/main" val="27451477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6184"/>
            <a:ext cx="6172200" cy="1524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1B37FA9-519A-48C9-B9D9-8ECC260A55AA}" type="datetimeFigureOut">
              <a:rPr lang="en-US" smtClean="0"/>
              <a:t>9/13/14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AD5B898-7BBE-4D6E-96F9-444CC7742E53}" type="slidenum">
              <a:rPr lang="en-US" smtClean="0"/>
              <a:t>‹#›</a:t>
            </a:fld>
            <a:endParaRPr lang="en-US"/>
          </a:p>
        </p:txBody>
      </p:sp>
    </p:spTree>
    <p:extLst>
      <p:ext uri="{BB962C8B-B14F-4D97-AF65-F5344CB8AC3E}">
        <p14:creationId xmlns:p14="http://schemas.microsoft.com/office/powerpoint/2010/main" val="24097549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1B37FA9-519A-48C9-B9D9-8ECC260A55AA}" type="datetimeFigureOut">
              <a:rPr lang="en-US" smtClean="0"/>
              <a:t>9/13/14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AD5B898-7BBE-4D6E-96F9-444CC7742E53}" type="slidenum">
              <a:rPr lang="en-US" smtClean="0"/>
              <a:t>‹#›</a:t>
            </a:fld>
            <a:endParaRPr lang="en-US"/>
          </a:p>
        </p:txBody>
      </p:sp>
    </p:spTree>
    <p:extLst>
      <p:ext uri="{BB962C8B-B14F-4D97-AF65-F5344CB8AC3E}">
        <p14:creationId xmlns:p14="http://schemas.microsoft.com/office/powerpoint/2010/main" val="24923508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1B37FA9-519A-48C9-B9D9-8ECC260A55AA}" type="datetimeFigureOut">
              <a:rPr lang="en-US" smtClean="0"/>
              <a:t>9/13/14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AD5B898-7BBE-4D6E-96F9-444CC7742E53}" type="slidenum">
              <a:rPr lang="en-US" smtClean="0"/>
              <a:t>‹#›</a:t>
            </a:fld>
            <a:endParaRPr lang="en-US"/>
          </a:p>
        </p:txBody>
      </p:sp>
    </p:spTree>
    <p:extLst>
      <p:ext uri="{BB962C8B-B14F-4D97-AF65-F5344CB8AC3E}">
        <p14:creationId xmlns:p14="http://schemas.microsoft.com/office/powerpoint/2010/main" val="24869142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4067"/>
            <a:ext cx="2256235" cy="154940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1B37FA9-519A-48C9-B9D9-8ECC260A55AA}" type="datetimeFigureOut">
              <a:rPr lang="en-US" smtClean="0"/>
              <a:t>9/13/14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D5B898-7BBE-4D6E-96F9-444CC7742E53}" type="slidenum">
              <a:rPr lang="en-US" smtClean="0"/>
              <a:t>‹#›</a:t>
            </a:fld>
            <a:endParaRPr lang="en-US"/>
          </a:p>
        </p:txBody>
      </p:sp>
    </p:spTree>
    <p:extLst>
      <p:ext uri="{BB962C8B-B14F-4D97-AF65-F5344CB8AC3E}">
        <p14:creationId xmlns:p14="http://schemas.microsoft.com/office/powerpoint/2010/main" val="14730400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0"/>
            <a:ext cx="4114800" cy="755651"/>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1B37FA9-519A-48C9-B9D9-8ECC260A55AA}" type="datetimeFigureOut">
              <a:rPr lang="en-US" smtClean="0"/>
              <a:t>9/13/14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D5B898-7BBE-4D6E-96F9-444CC7742E53}" type="slidenum">
              <a:rPr lang="en-US" smtClean="0"/>
              <a:t>‹#›</a:t>
            </a:fld>
            <a:endParaRPr lang="en-US"/>
          </a:p>
        </p:txBody>
      </p:sp>
    </p:spTree>
    <p:extLst>
      <p:ext uri="{BB962C8B-B14F-4D97-AF65-F5344CB8AC3E}">
        <p14:creationId xmlns:p14="http://schemas.microsoft.com/office/powerpoint/2010/main" val="3021315757"/>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gif"/><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01B37FA9-519A-48C9-B9D9-8ECC260A55AA}" type="datetimeFigureOut">
              <a:rPr lang="en-US" smtClean="0"/>
              <a:t>9/13/14</a:t>
            </a:fld>
            <a:endParaRPr lang="en-US"/>
          </a:p>
        </p:txBody>
      </p:sp>
      <p:sp>
        <p:nvSpPr>
          <p:cNvPr id="5" name="Footer Placeholder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7AD5B898-7BBE-4D6E-96F9-444CC7742E53}" type="slidenum">
              <a:rPr lang="en-US" smtClean="0"/>
              <a:t>‹#›</a:t>
            </a:fld>
            <a:endParaRPr lang="en-US"/>
          </a:p>
        </p:txBody>
      </p:sp>
    </p:spTree>
    <p:extLst>
      <p:ext uri="{BB962C8B-B14F-4D97-AF65-F5344CB8AC3E}">
        <p14:creationId xmlns:p14="http://schemas.microsoft.com/office/powerpoint/2010/main" val="30149151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4" Type="http://schemas.openxmlformats.org/officeDocument/2006/relationships/hyperlink" Target="zhonglixu.weebly.com" TargetMode="External"/><Relationship Id="rId5" Type="http://schemas.openxmlformats.org/officeDocument/2006/relationships/image" Target="../media/image4.png"/><Relationship Id="rId6" Type="http://schemas.openxmlformats.org/officeDocument/2006/relationships/hyperlink" Target="http://zhonglixu.weebly.com/videos/ten-apples-up-on-top" TargetMode="External"/><Relationship Id="rId7" Type="http://schemas.openxmlformats.org/officeDocument/2006/relationships/hyperlink" Target="http://zhonglixu.weebly.com/videos/three-monks-work-together-social-studies" TargetMode="External"/><Relationship Id="rId1" Type="http://schemas.openxmlformats.org/officeDocument/2006/relationships/slideLayout" Target="../slideLayouts/slideLayout2.xml"/><Relationship Id="rId2"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 name="Group 13"/>
          <p:cNvGrpSpPr/>
          <p:nvPr/>
        </p:nvGrpSpPr>
        <p:grpSpPr>
          <a:xfrm>
            <a:off x="457200" y="228600"/>
            <a:ext cx="6324600" cy="1752600"/>
            <a:chOff x="228600" y="381000"/>
            <a:chExt cx="5410200" cy="1600200"/>
          </a:xfrm>
        </p:grpSpPr>
        <p:sp>
          <p:nvSpPr>
            <p:cNvPr id="5" name="Rounded Rectangle 4"/>
            <p:cNvSpPr/>
            <p:nvPr/>
          </p:nvSpPr>
          <p:spPr>
            <a:xfrm>
              <a:off x="228600" y="381000"/>
              <a:ext cx="5257800" cy="1371600"/>
            </a:xfrm>
            <a:prstGeom prst="roundRect">
              <a:avLst/>
            </a:prstGeom>
            <a:solidFill>
              <a:schemeClr val="bg1"/>
            </a:solidFill>
            <a:ln w="889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lnSpc>
                  <a:spcPct val="115000"/>
                </a:lnSpc>
                <a:spcBef>
                  <a:spcPts val="0"/>
                </a:spcBef>
                <a:spcAft>
                  <a:spcPts val="1000"/>
                </a:spcAft>
              </a:pPr>
              <a:endParaRPr lang="en-US" sz="1100">
                <a:effectLst/>
                <a:ea typeface="Calibri"/>
                <a:cs typeface="Times New Roman"/>
              </a:endParaRPr>
            </a:p>
          </p:txBody>
        </p:sp>
        <p:pic>
          <p:nvPicPr>
            <p:cNvPr id="4" name="Picture 3"/>
            <p:cNvPicPr>
              <a:picLocks noChangeAspect="1"/>
            </p:cNvPicPr>
            <p:nvPr/>
          </p:nvPicPr>
          <p:blipFill>
            <a:blip r:embed="rId2"/>
            <a:stretch>
              <a:fillRect/>
            </a:stretch>
          </p:blipFill>
          <p:spPr>
            <a:xfrm>
              <a:off x="381000" y="396240"/>
              <a:ext cx="2286000" cy="1280160"/>
            </a:xfrm>
            <a:prstGeom prst="rect">
              <a:avLst/>
            </a:prstGeom>
          </p:spPr>
        </p:pic>
        <p:sp>
          <p:nvSpPr>
            <p:cNvPr id="6" name="Rectangle 5"/>
            <p:cNvSpPr/>
            <p:nvPr/>
          </p:nvSpPr>
          <p:spPr>
            <a:xfrm>
              <a:off x="2209800" y="533400"/>
              <a:ext cx="3429000" cy="1447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lnSpc>
                  <a:spcPct val="115000"/>
                </a:lnSpc>
                <a:spcBef>
                  <a:spcPts val="0"/>
                </a:spcBef>
                <a:spcAft>
                  <a:spcPts val="1000"/>
                </a:spcAft>
              </a:pPr>
              <a:r>
                <a:rPr lang="en-US" altLang="zh-CN" sz="2200" b="1" dirty="0" smtClean="0">
                  <a:solidFill>
                    <a:srgbClr val="000000"/>
                  </a:solidFill>
                  <a:latin typeface="Comic Sans MS"/>
                  <a:ea typeface="HelloQueenie" pitchFamily="2" charset="0"/>
                  <a:cs typeface="Comic Sans MS"/>
                </a:rPr>
                <a:t>Ms. </a:t>
              </a:r>
              <a:r>
                <a:rPr lang="en-US" altLang="zh-CN" sz="2200" b="1" dirty="0" err="1" smtClean="0">
                  <a:solidFill>
                    <a:srgbClr val="000000"/>
                  </a:solidFill>
                  <a:latin typeface="Comic Sans MS"/>
                  <a:ea typeface="HelloQueenie" pitchFamily="2" charset="0"/>
                  <a:cs typeface="Comic Sans MS"/>
                </a:rPr>
                <a:t>Xu’s</a:t>
              </a:r>
              <a:r>
                <a:rPr lang="en-US" altLang="zh-CN" sz="2200" b="1" dirty="0" smtClean="0">
                  <a:solidFill>
                    <a:srgbClr val="000000"/>
                  </a:solidFill>
                  <a:latin typeface="Comic Sans MS"/>
                  <a:ea typeface="HelloQueenie" pitchFamily="2" charset="0"/>
                  <a:cs typeface="Comic Sans MS"/>
                </a:rPr>
                <a:t> 1</a:t>
              </a:r>
              <a:r>
                <a:rPr lang="en-US" altLang="zh-CN" sz="2200" b="1" baseline="30000" dirty="0" smtClean="0">
                  <a:solidFill>
                    <a:srgbClr val="000000"/>
                  </a:solidFill>
                  <a:latin typeface="Comic Sans MS"/>
                  <a:ea typeface="HelloQueenie" pitchFamily="2" charset="0"/>
                  <a:cs typeface="Comic Sans MS"/>
                </a:rPr>
                <a:t>st</a:t>
              </a:r>
              <a:r>
                <a:rPr lang="en-US" altLang="zh-CN" sz="2200" b="1" dirty="0" smtClean="0">
                  <a:solidFill>
                    <a:srgbClr val="000000"/>
                  </a:solidFill>
                  <a:latin typeface="Comic Sans MS"/>
                  <a:ea typeface="HelloQueenie" pitchFamily="2" charset="0"/>
                  <a:cs typeface="Comic Sans MS"/>
                </a:rPr>
                <a:t> Grade </a:t>
              </a:r>
            </a:p>
            <a:p>
              <a:pPr marL="0" marR="0" algn="ctr">
                <a:lnSpc>
                  <a:spcPct val="115000"/>
                </a:lnSpc>
                <a:spcBef>
                  <a:spcPts val="0"/>
                </a:spcBef>
                <a:spcAft>
                  <a:spcPts val="1000"/>
                </a:spcAft>
              </a:pPr>
              <a:r>
                <a:rPr lang="en-US" altLang="zh-CN" sz="2200" b="1" dirty="0" smtClean="0">
                  <a:solidFill>
                    <a:srgbClr val="000000"/>
                  </a:solidFill>
                  <a:latin typeface="Comic Sans MS"/>
                  <a:ea typeface="HelloQueenie" pitchFamily="2" charset="0"/>
                  <a:cs typeface="Comic Sans MS"/>
                </a:rPr>
                <a:t>Third Week Update</a:t>
              </a:r>
            </a:p>
            <a:p>
              <a:pPr marL="0" marR="0" algn="ctr">
                <a:lnSpc>
                  <a:spcPct val="115000"/>
                </a:lnSpc>
                <a:spcBef>
                  <a:spcPts val="0"/>
                </a:spcBef>
                <a:spcAft>
                  <a:spcPts val="1000"/>
                </a:spcAft>
              </a:pPr>
              <a:r>
                <a:rPr lang="zh-CN" altLang="zh-CN" sz="2200" b="1" dirty="0" smtClean="0">
                  <a:solidFill>
                    <a:srgbClr val="000000"/>
                  </a:solidFill>
                  <a:latin typeface="Comic Sans MS"/>
                  <a:ea typeface="HelloQueenie" pitchFamily="2" charset="0"/>
                  <a:cs typeface="Comic Sans MS"/>
                </a:rPr>
                <a:t>（</a:t>
              </a:r>
              <a:r>
                <a:rPr lang="en-US" altLang="zh-CN" sz="2200" b="1" dirty="0" smtClean="0">
                  <a:solidFill>
                    <a:srgbClr val="000000"/>
                  </a:solidFill>
                  <a:latin typeface="Comic Sans MS"/>
                  <a:ea typeface="HelloQueenie" pitchFamily="2" charset="0"/>
                  <a:cs typeface="Comic Sans MS"/>
                </a:rPr>
                <a:t>9/8-9/12)</a:t>
              </a:r>
              <a:endParaRPr lang="en-US" sz="2200" b="1" dirty="0" smtClean="0">
                <a:solidFill>
                  <a:srgbClr val="000000"/>
                </a:solidFill>
                <a:latin typeface="Comic Sans MS"/>
                <a:ea typeface="HelloQueenie" pitchFamily="2" charset="0"/>
                <a:cs typeface="Comic Sans MS"/>
              </a:endParaRPr>
            </a:p>
            <a:p>
              <a:pPr marL="0" marR="0" algn="ctr">
                <a:lnSpc>
                  <a:spcPct val="115000"/>
                </a:lnSpc>
                <a:spcBef>
                  <a:spcPts val="0"/>
                </a:spcBef>
                <a:spcAft>
                  <a:spcPts val="1000"/>
                </a:spcAft>
              </a:pPr>
              <a:endParaRPr lang="en-US" dirty="0">
                <a:solidFill>
                  <a:srgbClr val="000000"/>
                </a:solidFill>
                <a:effectLst/>
                <a:latin typeface="Harrington"/>
                <a:ea typeface="HelloQueenie" pitchFamily="2" charset="0"/>
                <a:cs typeface="Harrington"/>
              </a:endParaRPr>
            </a:p>
          </p:txBody>
        </p:sp>
      </p:grpSp>
      <p:pic>
        <p:nvPicPr>
          <p:cNvPr id="7" name="Picture 6"/>
          <p:cNvPicPr>
            <a:picLocks noChangeAspect="1"/>
          </p:cNvPicPr>
          <p:nvPr/>
        </p:nvPicPr>
        <p:blipFill>
          <a:blip r:embed="rId3"/>
          <a:stretch>
            <a:fillRect/>
          </a:stretch>
        </p:blipFill>
        <p:spPr>
          <a:xfrm>
            <a:off x="4114800" y="1828800"/>
            <a:ext cx="2362200" cy="1828800"/>
          </a:xfrm>
          <a:prstGeom prst="rect">
            <a:avLst/>
          </a:prstGeom>
        </p:spPr>
      </p:pic>
      <p:grpSp>
        <p:nvGrpSpPr>
          <p:cNvPr id="19" name="Group 18"/>
          <p:cNvGrpSpPr/>
          <p:nvPr/>
        </p:nvGrpSpPr>
        <p:grpSpPr>
          <a:xfrm>
            <a:off x="4191000" y="3733800"/>
            <a:ext cx="2286000" cy="2362199"/>
            <a:chOff x="3362833" y="6179673"/>
            <a:chExt cx="3579494" cy="2137561"/>
          </a:xfrm>
        </p:grpSpPr>
        <p:sp>
          <p:nvSpPr>
            <p:cNvPr id="8" name="Rounded Rectangle 7"/>
            <p:cNvSpPr/>
            <p:nvPr/>
          </p:nvSpPr>
          <p:spPr>
            <a:xfrm>
              <a:off x="3362833" y="6179674"/>
              <a:ext cx="3579494" cy="2137560"/>
            </a:xfrm>
            <a:prstGeom prst="roundRect">
              <a:avLst/>
            </a:prstGeom>
            <a:solidFill>
              <a:schemeClr val="bg1"/>
            </a:solidFill>
            <a:ln w="508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9" name="Rounded Rectangle 8"/>
            <p:cNvSpPr/>
            <p:nvPr/>
          </p:nvSpPr>
          <p:spPr>
            <a:xfrm>
              <a:off x="3482149" y="6179673"/>
              <a:ext cx="3460178" cy="304799"/>
            </a:xfrm>
            <a:prstGeom prst="roundRect">
              <a:avLst/>
            </a:prstGeom>
            <a:solidFill>
              <a:srgbClr val="C00000"/>
            </a:solidFill>
            <a:ln>
              <a:noFill/>
            </a:ln>
          </p:spPr>
          <p:style>
            <a:lnRef idx="2">
              <a:schemeClr val="dk1">
                <a:shade val="50000"/>
              </a:schemeClr>
            </a:lnRef>
            <a:fillRef idx="1">
              <a:schemeClr val="dk1"/>
            </a:fillRef>
            <a:effectRef idx="0">
              <a:schemeClr val="dk1"/>
            </a:effectRef>
            <a:fontRef idx="minor">
              <a:schemeClr val="lt1"/>
            </a:fontRef>
          </p:style>
          <p:txBody>
            <a:bodyPr rot="0" spcFirstLastPara="0" vert="horz" wrap="square" lIns="91440" tIns="45720" rIns="91440" bIns="45720" numCol="1" spcCol="0" rtlCol="0" fromWordArt="0" anchor="b" anchorCtr="0" forceAA="0" compatLnSpc="1">
              <a:prstTxWarp prst="textNoShape">
                <a:avLst/>
              </a:prstTxWarp>
              <a:noAutofit/>
            </a:bodyPr>
            <a:lstStyle/>
            <a:p>
              <a:pPr algn="ctr">
                <a:lnSpc>
                  <a:spcPct val="115000"/>
                </a:lnSpc>
                <a:spcAft>
                  <a:spcPts val="1000"/>
                </a:spcAft>
              </a:pPr>
              <a:r>
                <a:rPr lang="en-US" sz="1200" b="1" dirty="0" smtClean="0">
                  <a:ln w="9525" cap="flat" cmpd="sng" algn="ctr">
                    <a:solidFill>
                      <a:srgbClr val="FEFEFE"/>
                    </a:solidFill>
                    <a:prstDash val="solid"/>
                    <a:round/>
                  </a:ln>
                  <a:solidFill>
                    <a:srgbClr val="9BBB59"/>
                  </a:solidFill>
                  <a:effectLst>
                    <a:outerShdw blurRad="50000" dist="50800" dir="7500000" algn="tl">
                      <a:srgbClr val="000000">
                        <a:alpha val="35000"/>
                      </a:srgbClr>
                    </a:outerShdw>
                  </a:effectLst>
                  <a:latin typeface="pencilPete FONT"/>
                  <a:ea typeface="Calibri"/>
                  <a:cs typeface="Times New Roman"/>
                </a:rPr>
                <a:t>Looking Ahead at Simpson</a:t>
              </a:r>
              <a:endParaRPr lang="en-US" sz="1200" dirty="0">
                <a:ea typeface="Calibri"/>
                <a:cs typeface="Times New Roman"/>
              </a:endParaRPr>
            </a:p>
          </p:txBody>
        </p:sp>
      </p:grpSp>
      <p:sp>
        <p:nvSpPr>
          <p:cNvPr id="13" name="Rounded Rectangle 12"/>
          <p:cNvSpPr/>
          <p:nvPr/>
        </p:nvSpPr>
        <p:spPr>
          <a:xfrm>
            <a:off x="274609" y="1905000"/>
            <a:ext cx="3687792" cy="4267200"/>
          </a:xfrm>
          <a:prstGeom prst="roundRect">
            <a:avLst/>
          </a:prstGeom>
          <a:solidFill>
            <a:schemeClr val="bg1"/>
          </a:solidFill>
          <a:ln w="508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a:lnSpc>
                <a:spcPct val="115000"/>
              </a:lnSpc>
              <a:spcBef>
                <a:spcPts val="0"/>
              </a:spcBef>
              <a:spcAft>
                <a:spcPts val="1000"/>
              </a:spcAft>
            </a:pPr>
            <a:endParaRPr lang="en-US" sz="1100" dirty="0">
              <a:effectLst/>
              <a:ea typeface="Calibri"/>
              <a:cs typeface="Times New Roman"/>
            </a:endParaRPr>
          </a:p>
        </p:txBody>
      </p:sp>
      <p:sp>
        <p:nvSpPr>
          <p:cNvPr id="15" name="Rounded Rectangle 14"/>
          <p:cNvSpPr/>
          <p:nvPr/>
        </p:nvSpPr>
        <p:spPr>
          <a:xfrm>
            <a:off x="533400" y="1828800"/>
            <a:ext cx="3200400" cy="304800"/>
          </a:xfrm>
          <a:prstGeom prst="roundRect">
            <a:avLst/>
          </a:prstGeom>
          <a:solidFill>
            <a:srgbClr val="C00000"/>
          </a:solidFill>
          <a:ln>
            <a:noFill/>
          </a:ln>
        </p:spPr>
        <p:style>
          <a:lnRef idx="2">
            <a:schemeClr val="dk1">
              <a:shade val="50000"/>
            </a:schemeClr>
          </a:lnRef>
          <a:fillRef idx="1">
            <a:schemeClr val="dk1"/>
          </a:fillRef>
          <a:effectRef idx="0">
            <a:schemeClr val="dk1"/>
          </a:effectRef>
          <a:fontRef idx="minor">
            <a:schemeClr val="lt1"/>
          </a:fontRef>
        </p:style>
        <p:txBody>
          <a:bodyPr rot="0" spcFirstLastPara="0" vert="horz" wrap="square" lIns="91440" tIns="45720" rIns="91440" bIns="45720" numCol="1" spcCol="0" rtlCol="0" fromWordArt="0" anchor="b" anchorCtr="0" forceAA="0" compatLnSpc="1">
            <a:prstTxWarp prst="textNoShape">
              <a:avLst/>
            </a:prstTxWarp>
            <a:noAutofit/>
          </a:bodyPr>
          <a:lstStyle/>
          <a:p>
            <a:pPr marL="0" marR="0" algn="ctr">
              <a:lnSpc>
                <a:spcPct val="115000"/>
              </a:lnSpc>
              <a:spcBef>
                <a:spcPts val="0"/>
              </a:spcBef>
              <a:spcAft>
                <a:spcPts val="1000"/>
              </a:spcAft>
            </a:pPr>
            <a:r>
              <a:rPr lang="en-US" sz="1400" b="1" dirty="0" smtClean="0">
                <a:ln w="9525" cap="flat" cmpd="sng" algn="ctr">
                  <a:solidFill>
                    <a:srgbClr val="FEFEFE"/>
                  </a:solidFill>
                  <a:prstDash val="solid"/>
                  <a:round/>
                </a:ln>
                <a:solidFill>
                  <a:srgbClr val="9BBB59"/>
                </a:solidFill>
                <a:effectLst>
                  <a:outerShdw blurRad="50000" dist="50800" dir="7500000" algn="tl">
                    <a:srgbClr val="000000">
                      <a:alpha val="35000"/>
                    </a:srgbClr>
                  </a:outerShdw>
                </a:effectLst>
                <a:latin typeface="pencilPete FONT"/>
                <a:ea typeface="Calibri"/>
                <a:cs typeface="Times New Roman"/>
              </a:rPr>
              <a:t>A Message from the Teacher</a:t>
            </a:r>
            <a:endParaRPr lang="en-US" sz="1400" dirty="0">
              <a:effectLst/>
              <a:ea typeface="Calibri"/>
              <a:cs typeface="Times New Roman"/>
            </a:endParaRPr>
          </a:p>
        </p:txBody>
      </p:sp>
      <p:sp>
        <p:nvSpPr>
          <p:cNvPr id="16" name="TextBox 15"/>
          <p:cNvSpPr txBox="1"/>
          <p:nvPr/>
        </p:nvSpPr>
        <p:spPr>
          <a:xfrm>
            <a:off x="304800" y="2133600"/>
            <a:ext cx="3657600" cy="4985979"/>
          </a:xfrm>
          <a:prstGeom prst="rect">
            <a:avLst/>
          </a:prstGeom>
          <a:noFill/>
        </p:spPr>
        <p:txBody>
          <a:bodyPr wrap="square" rtlCol="0">
            <a:spAutoFit/>
          </a:bodyPr>
          <a:lstStyle/>
          <a:p>
            <a:r>
              <a:rPr lang="en-US" sz="1200" dirty="0" smtClean="0"/>
              <a:t>Dear Families,</a:t>
            </a:r>
            <a:endParaRPr lang="en-US" sz="1200" dirty="0"/>
          </a:p>
          <a:p>
            <a:r>
              <a:rPr lang="en-US" sz="1200" dirty="0" smtClean="0"/>
              <a:t>Thank you for coming to our Parent Information Night. I enjoyed having most of our parents presented on Monday night </a:t>
            </a:r>
            <a:r>
              <a:rPr lang="en-US" altLang="zh-CN" sz="1200" dirty="0" smtClean="0"/>
              <a:t>and also thank you for visiting my website at </a:t>
            </a:r>
            <a:r>
              <a:rPr lang="en-US" altLang="zh-CN" sz="1200" dirty="0" err="1" smtClean="0">
                <a:hlinkClick r:id="rId4" action="ppaction://hlinkfile"/>
              </a:rPr>
              <a:t>zhonglixu.weebly.com</a:t>
            </a:r>
            <a:r>
              <a:rPr lang="en-US" altLang="zh-CN" sz="1200" dirty="0" smtClean="0">
                <a:hlinkClick r:id="rId4" action="ppaction://hlinkfile"/>
              </a:rPr>
              <a:t> </a:t>
            </a:r>
            <a:r>
              <a:rPr lang="en-US" altLang="zh-CN" sz="1200" dirty="0" smtClean="0"/>
              <a:t>to check all the updates.</a:t>
            </a:r>
          </a:p>
          <a:p>
            <a:endParaRPr lang="en-US" sz="1200" dirty="0"/>
          </a:p>
          <a:p>
            <a:r>
              <a:rPr lang="en-US" sz="1200" dirty="0" smtClean="0"/>
              <a:t>This week, we will be starting the first unit of math as well as the first unit of social studies. The first unit of math will be starting with number relations within 30. The social studies unit will be focused on working in a group.</a:t>
            </a:r>
          </a:p>
          <a:p>
            <a:endParaRPr lang="en-US" sz="1200" dirty="0"/>
          </a:p>
          <a:p>
            <a:r>
              <a:rPr lang="en-US" sz="1200" dirty="0" smtClean="0"/>
              <a:t>Also, we have started PTO fundraiser event. Your kids might come back and talked to you about Dance-</a:t>
            </a:r>
            <a:r>
              <a:rPr lang="en-US" altLang="zh-CN" sz="1200" dirty="0" smtClean="0"/>
              <a:t>A</a:t>
            </a:r>
            <a:r>
              <a:rPr lang="en-US" altLang="zh-CN" sz="1200" smtClean="0"/>
              <a:t>-</a:t>
            </a:r>
            <a:r>
              <a:rPr lang="en-US" altLang="zh-CN" sz="1200" smtClean="0"/>
              <a:t>Thon </a:t>
            </a:r>
            <a:r>
              <a:rPr lang="en-US" altLang="zh-CN" sz="1200" dirty="0" smtClean="0"/>
              <a:t>fundraising event. Click </a:t>
            </a:r>
            <a:r>
              <a:rPr lang="en-US" altLang="zh-CN" sz="1200" dirty="0" smtClean="0">
                <a:hlinkClick r:id="rId4" action="ppaction://hlinkfile"/>
              </a:rPr>
              <a:t>pictures</a:t>
            </a:r>
            <a:r>
              <a:rPr lang="en-US" altLang="zh-CN" sz="1200" dirty="0" smtClean="0"/>
              <a:t> for assembly pictures.</a:t>
            </a:r>
          </a:p>
          <a:p>
            <a:endParaRPr lang="en-US" sz="1200" dirty="0"/>
          </a:p>
          <a:p>
            <a:r>
              <a:rPr lang="en-US" sz="1200" dirty="0" smtClean="0"/>
              <a:t>Once again, thank you for all that you have done. Let me know if you have any other questions.</a:t>
            </a:r>
          </a:p>
          <a:p>
            <a:r>
              <a:rPr lang="en-US" sz="1200" i="1" dirty="0" smtClean="0">
                <a:latin typeface="HanziPen SC Regular"/>
                <a:cs typeface="HanziPen SC Regular"/>
              </a:rPr>
              <a:t>   </a:t>
            </a:r>
            <a:r>
              <a:rPr lang="en-US" sz="1200" i="1" dirty="0">
                <a:latin typeface="HanziPen SC Regular"/>
                <a:cs typeface="HanziPen SC Regular"/>
              </a:rPr>
              <a:t> </a:t>
            </a:r>
            <a:r>
              <a:rPr lang="en-US" sz="1200" i="1" dirty="0" smtClean="0">
                <a:latin typeface="HanziPen SC Regular"/>
                <a:cs typeface="HanziPen SC Regular"/>
              </a:rPr>
              <a:t>    </a:t>
            </a:r>
            <a:r>
              <a:rPr lang="en-US" sz="1200" i="1" dirty="0" err="1" smtClean="0">
                <a:latin typeface="HanziPen SC Regular"/>
                <a:cs typeface="HanziPen SC Regular"/>
              </a:rPr>
              <a:t>Zhongli</a:t>
            </a:r>
            <a:r>
              <a:rPr lang="en-US" sz="1200" i="1" dirty="0" smtClean="0">
                <a:latin typeface="HanziPen SC Regular"/>
                <a:cs typeface="HanziPen SC Regular"/>
              </a:rPr>
              <a:t> Xu</a:t>
            </a:r>
          </a:p>
          <a:p>
            <a:endParaRPr lang="en-US" sz="1200" dirty="0"/>
          </a:p>
          <a:p>
            <a:endParaRPr lang="en-US" sz="1400" dirty="0" smtClean="0"/>
          </a:p>
          <a:p>
            <a:endParaRPr lang="en-US" sz="1400" dirty="0" smtClean="0"/>
          </a:p>
          <a:p>
            <a:r>
              <a:rPr lang="en-US" sz="1400" dirty="0" smtClean="0"/>
              <a:t> </a:t>
            </a:r>
            <a:endParaRPr lang="en-US" sz="1400" dirty="0"/>
          </a:p>
        </p:txBody>
      </p:sp>
      <p:sp>
        <p:nvSpPr>
          <p:cNvPr id="21" name="TextBox 20"/>
          <p:cNvSpPr txBox="1"/>
          <p:nvPr/>
        </p:nvSpPr>
        <p:spPr>
          <a:xfrm>
            <a:off x="4267200" y="2590800"/>
            <a:ext cx="2438400" cy="1077218"/>
          </a:xfrm>
          <a:prstGeom prst="rect">
            <a:avLst/>
          </a:prstGeom>
          <a:noFill/>
        </p:spPr>
        <p:txBody>
          <a:bodyPr wrap="square" rtlCol="0">
            <a:spAutoFit/>
          </a:bodyPr>
          <a:lstStyle/>
          <a:p>
            <a:r>
              <a:rPr lang="en-US" sz="1400" dirty="0" err="1" smtClean="0">
                <a:solidFill>
                  <a:schemeClr val="bg1"/>
                </a:solidFill>
              </a:rPr>
              <a:t>Zhongli</a:t>
            </a:r>
            <a:r>
              <a:rPr lang="en-US" sz="1400" dirty="0" smtClean="0">
                <a:solidFill>
                  <a:schemeClr val="bg1"/>
                </a:solidFill>
              </a:rPr>
              <a:t> Xu</a:t>
            </a:r>
          </a:p>
          <a:p>
            <a:endParaRPr lang="en-US" sz="1400" dirty="0" smtClean="0">
              <a:solidFill>
                <a:schemeClr val="bg1"/>
              </a:solidFill>
            </a:endParaRPr>
          </a:p>
          <a:p>
            <a:r>
              <a:rPr lang="en-US" sz="1200" dirty="0">
                <a:solidFill>
                  <a:schemeClr val="bg1"/>
                </a:solidFill>
              </a:rPr>
              <a:t>z</a:t>
            </a:r>
            <a:r>
              <a:rPr lang="en-US" sz="1200" dirty="0" smtClean="0">
                <a:solidFill>
                  <a:schemeClr val="bg1"/>
                </a:solidFill>
              </a:rPr>
              <a:t>hongli.xu@cr.k12.de.us</a:t>
            </a:r>
          </a:p>
          <a:p>
            <a:endParaRPr lang="en-US" sz="1200" dirty="0" smtClean="0">
              <a:solidFill>
                <a:schemeClr val="bg1"/>
              </a:solidFill>
            </a:endParaRPr>
          </a:p>
          <a:p>
            <a:r>
              <a:rPr lang="en-US" sz="1200" dirty="0" err="1" smtClean="0">
                <a:solidFill>
                  <a:schemeClr val="bg1"/>
                </a:solidFill>
              </a:rPr>
              <a:t>Zhonglixu.weebly.com</a:t>
            </a:r>
            <a:endParaRPr lang="en-US" sz="1200" dirty="0">
              <a:solidFill>
                <a:schemeClr val="bg1"/>
              </a:solidFill>
            </a:endParaRPr>
          </a:p>
        </p:txBody>
      </p:sp>
      <p:pic>
        <p:nvPicPr>
          <p:cNvPr id="23" name="Picture 22"/>
          <p:cNvPicPr>
            <a:picLocks noChangeAspect="1"/>
          </p:cNvPicPr>
          <p:nvPr/>
        </p:nvPicPr>
        <p:blipFill>
          <a:blip r:embed="rId5"/>
          <a:stretch>
            <a:fillRect/>
          </a:stretch>
        </p:blipFill>
        <p:spPr>
          <a:xfrm rot="9312534">
            <a:off x="3217374" y="5405827"/>
            <a:ext cx="532738" cy="766186"/>
          </a:xfrm>
          <a:prstGeom prst="rect">
            <a:avLst/>
          </a:prstGeom>
        </p:spPr>
      </p:pic>
      <p:sp>
        <p:nvSpPr>
          <p:cNvPr id="24" name="Rounded Rectangle 23"/>
          <p:cNvSpPr/>
          <p:nvPr/>
        </p:nvSpPr>
        <p:spPr>
          <a:xfrm>
            <a:off x="228600" y="6324600"/>
            <a:ext cx="2133599" cy="2590800"/>
          </a:xfrm>
          <a:prstGeom prst="roundRect">
            <a:avLst/>
          </a:prstGeom>
          <a:solidFill>
            <a:schemeClr val="bg1"/>
          </a:solidFill>
          <a:ln w="50800">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26" name="Rounded Rectangle 25"/>
          <p:cNvSpPr/>
          <p:nvPr/>
        </p:nvSpPr>
        <p:spPr>
          <a:xfrm>
            <a:off x="2362200" y="6324600"/>
            <a:ext cx="2133599" cy="2590800"/>
          </a:xfrm>
          <a:prstGeom prst="roundRect">
            <a:avLst/>
          </a:prstGeom>
          <a:solidFill>
            <a:schemeClr val="bg1"/>
          </a:solidFill>
          <a:ln w="50800">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27" name="Rounded Rectangle 26"/>
          <p:cNvSpPr/>
          <p:nvPr/>
        </p:nvSpPr>
        <p:spPr>
          <a:xfrm>
            <a:off x="4495800" y="6324600"/>
            <a:ext cx="2133599" cy="2590800"/>
          </a:xfrm>
          <a:prstGeom prst="roundRect">
            <a:avLst/>
          </a:prstGeom>
          <a:solidFill>
            <a:schemeClr val="bg1"/>
          </a:solidFill>
          <a:ln w="50800">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28" name="Rounded Rectangle 27"/>
          <p:cNvSpPr/>
          <p:nvPr/>
        </p:nvSpPr>
        <p:spPr>
          <a:xfrm>
            <a:off x="457200" y="6248400"/>
            <a:ext cx="1600200" cy="304800"/>
          </a:xfrm>
          <a:prstGeom prst="roundRect">
            <a:avLst/>
          </a:prstGeom>
          <a:solidFill>
            <a:srgbClr val="C00000"/>
          </a:solidFill>
          <a:ln>
            <a:noFill/>
          </a:ln>
        </p:spPr>
        <p:style>
          <a:lnRef idx="2">
            <a:schemeClr val="dk1">
              <a:shade val="50000"/>
            </a:schemeClr>
          </a:lnRef>
          <a:fillRef idx="1">
            <a:schemeClr val="dk1"/>
          </a:fillRef>
          <a:effectRef idx="0">
            <a:schemeClr val="dk1"/>
          </a:effectRef>
          <a:fontRef idx="minor">
            <a:schemeClr val="lt1"/>
          </a:fontRef>
        </p:style>
        <p:txBody>
          <a:bodyPr rot="0" spcFirstLastPara="0" vert="horz" wrap="square" lIns="91440" tIns="45720" rIns="91440" bIns="45720" numCol="1" spcCol="0" rtlCol="0" fromWordArt="0" anchor="b" anchorCtr="0" forceAA="0" compatLnSpc="1">
            <a:prstTxWarp prst="textNoShape">
              <a:avLst/>
            </a:prstTxWarp>
            <a:noAutofit/>
          </a:bodyPr>
          <a:lstStyle/>
          <a:p>
            <a:pPr algn="ctr">
              <a:lnSpc>
                <a:spcPct val="115000"/>
              </a:lnSpc>
              <a:spcAft>
                <a:spcPts val="1000"/>
              </a:spcAft>
            </a:pPr>
            <a:r>
              <a:rPr lang="en-US" sz="1200" b="1" dirty="0" smtClean="0">
                <a:ln w="9525" cap="flat" cmpd="sng" algn="ctr">
                  <a:solidFill>
                    <a:srgbClr val="FEFEFE"/>
                  </a:solidFill>
                  <a:prstDash val="solid"/>
                  <a:round/>
                </a:ln>
                <a:solidFill>
                  <a:srgbClr val="9BBB59"/>
                </a:solidFill>
                <a:effectLst>
                  <a:outerShdw blurRad="50000" dist="50800" dir="7500000" algn="tl">
                    <a:srgbClr val="000000">
                      <a:alpha val="35000"/>
                    </a:srgbClr>
                  </a:outerShdw>
                </a:effectLst>
                <a:latin typeface="pencilPete FONT"/>
                <a:ea typeface="Calibri"/>
                <a:cs typeface="Times New Roman"/>
              </a:rPr>
              <a:t>Math</a:t>
            </a:r>
            <a:endParaRPr lang="en-US" sz="1200" dirty="0">
              <a:ea typeface="Calibri"/>
              <a:cs typeface="Times New Roman"/>
            </a:endParaRPr>
          </a:p>
        </p:txBody>
      </p:sp>
      <p:sp>
        <p:nvSpPr>
          <p:cNvPr id="29" name="Rounded Rectangle 28"/>
          <p:cNvSpPr/>
          <p:nvPr/>
        </p:nvSpPr>
        <p:spPr>
          <a:xfrm>
            <a:off x="2590800" y="6248400"/>
            <a:ext cx="1600200" cy="304800"/>
          </a:xfrm>
          <a:prstGeom prst="roundRect">
            <a:avLst/>
          </a:prstGeom>
          <a:solidFill>
            <a:srgbClr val="C00000"/>
          </a:solidFill>
          <a:ln>
            <a:noFill/>
          </a:ln>
        </p:spPr>
        <p:style>
          <a:lnRef idx="2">
            <a:schemeClr val="dk1">
              <a:shade val="50000"/>
            </a:schemeClr>
          </a:lnRef>
          <a:fillRef idx="1">
            <a:schemeClr val="dk1"/>
          </a:fillRef>
          <a:effectRef idx="0">
            <a:schemeClr val="dk1"/>
          </a:effectRef>
          <a:fontRef idx="minor">
            <a:schemeClr val="lt1"/>
          </a:fontRef>
        </p:style>
        <p:txBody>
          <a:bodyPr rot="0" spcFirstLastPara="0" vert="horz" wrap="square" lIns="91440" tIns="45720" rIns="91440" bIns="45720" numCol="1" spcCol="0" rtlCol="0" fromWordArt="0" anchor="b" anchorCtr="0" forceAA="0" compatLnSpc="1">
            <a:prstTxWarp prst="textNoShape">
              <a:avLst/>
            </a:prstTxWarp>
            <a:noAutofit/>
          </a:bodyPr>
          <a:lstStyle/>
          <a:p>
            <a:pPr algn="ctr">
              <a:lnSpc>
                <a:spcPct val="115000"/>
              </a:lnSpc>
              <a:spcAft>
                <a:spcPts val="1000"/>
              </a:spcAft>
            </a:pPr>
            <a:r>
              <a:rPr lang="en-US" sz="1200" b="1" dirty="0" smtClean="0">
                <a:ln w="9525" cap="flat" cmpd="sng" algn="ctr">
                  <a:solidFill>
                    <a:srgbClr val="FEFEFE"/>
                  </a:solidFill>
                  <a:prstDash val="solid"/>
                  <a:round/>
                </a:ln>
                <a:solidFill>
                  <a:srgbClr val="9BBB59"/>
                </a:solidFill>
                <a:effectLst>
                  <a:outerShdw blurRad="50000" dist="50800" dir="7500000" algn="tl">
                    <a:srgbClr val="000000">
                      <a:alpha val="35000"/>
                    </a:srgbClr>
                  </a:outerShdw>
                </a:effectLst>
                <a:latin typeface="pencilPete FONT"/>
                <a:ea typeface="Calibri"/>
                <a:cs typeface="Times New Roman"/>
              </a:rPr>
              <a:t>Chinese</a:t>
            </a:r>
            <a:endParaRPr lang="en-US" sz="1200" dirty="0">
              <a:ea typeface="Calibri"/>
              <a:cs typeface="Times New Roman"/>
            </a:endParaRPr>
          </a:p>
        </p:txBody>
      </p:sp>
      <p:sp>
        <p:nvSpPr>
          <p:cNvPr id="30" name="Rounded Rectangle 29"/>
          <p:cNvSpPr/>
          <p:nvPr/>
        </p:nvSpPr>
        <p:spPr>
          <a:xfrm>
            <a:off x="4800600" y="6248400"/>
            <a:ext cx="1600200" cy="304800"/>
          </a:xfrm>
          <a:prstGeom prst="roundRect">
            <a:avLst/>
          </a:prstGeom>
          <a:solidFill>
            <a:srgbClr val="C00000"/>
          </a:solidFill>
          <a:ln>
            <a:noFill/>
          </a:ln>
        </p:spPr>
        <p:style>
          <a:lnRef idx="2">
            <a:schemeClr val="dk1">
              <a:shade val="50000"/>
            </a:schemeClr>
          </a:lnRef>
          <a:fillRef idx="1">
            <a:schemeClr val="dk1"/>
          </a:fillRef>
          <a:effectRef idx="0">
            <a:schemeClr val="dk1"/>
          </a:effectRef>
          <a:fontRef idx="minor">
            <a:schemeClr val="lt1"/>
          </a:fontRef>
        </p:style>
        <p:txBody>
          <a:bodyPr rot="0" spcFirstLastPara="0" vert="horz" wrap="square" lIns="91440" tIns="45720" rIns="91440" bIns="45720" numCol="1" spcCol="0" rtlCol="0" fromWordArt="0" anchor="b" anchorCtr="0" forceAA="0" compatLnSpc="1">
            <a:prstTxWarp prst="textNoShape">
              <a:avLst/>
            </a:prstTxWarp>
            <a:noAutofit/>
          </a:bodyPr>
          <a:lstStyle/>
          <a:p>
            <a:pPr algn="ctr">
              <a:lnSpc>
                <a:spcPct val="115000"/>
              </a:lnSpc>
              <a:spcAft>
                <a:spcPts val="1000"/>
              </a:spcAft>
            </a:pPr>
            <a:r>
              <a:rPr lang="en-US" sz="1200" b="1" dirty="0" smtClean="0">
                <a:ln w="9525" cap="flat" cmpd="sng" algn="ctr">
                  <a:solidFill>
                    <a:srgbClr val="FEFEFE"/>
                  </a:solidFill>
                  <a:prstDash val="solid"/>
                  <a:round/>
                </a:ln>
                <a:solidFill>
                  <a:srgbClr val="9BBB59"/>
                </a:solidFill>
                <a:effectLst>
                  <a:outerShdw blurRad="50000" dist="50800" dir="7500000" algn="tl">
                    <a:srgbClr val="000000">
                      <a:alpha val="35000"/>
                    </a:srgbClr>
                  </a:outerShdw>
                </a:effectLst>
                <a:latin typeface="pencilPete FONT"/>
                <a:ea typeface="Calibri"/>
                <a:cs typeface="Times New Roman"/>
              </a:rPr>
              <a:t>Social Studies</a:t>
            </a:r>
            <a:endParaRPr lang="en-US" sz="1200" dirty="0">
              <a:ea typeface="Calibri"/>
              <a:cs typeface="Times New Roman"/>
            </a:endParaRPr>
          </a:p>
        </p:txBody>
      </p:sp>
      <p:sp>
        <p:nvSpPr>
          <p:cNvPr id="31" name="TextBox 30"/>
          <p:cNvSpPr txBox="1"/>
          <p:nvPr/>
        </p:nvSpPr>
        <p:spPr>
          <a:xfrm>
            <a:off x="4267200" y="4038600"/>
            <a:ext cx="2133600" cy="2246769"/>
          </a:xfrm>
          <a:prstGeom prst="rect">
            <a:avLst/>
          </a:prstGeom>
          <a:noFill/>
        </p:spPr>
        <p:txBody>
          <a:bodyPr wrap="square" rtlCol="0">
            <a:spAutoFit/>
          </a:bodyPr>
          <a:lstStyle/>
          <a:p>
            <a:pPr marL="171450" indent="-171450">
              <a:buSzPct val="120000"/>
              <a:buFont typeface="Wingdings" charset="2"/>
              <a:buChar char=""/>
            </a:pPr>
            <a:r>
              <a:rPr lang="en-US" sz="1000" dirty="0" smtClean="0"/>
              <a:t>9/17 Parent Homework Support Night for Chinese Immersion from 6:00pm to 7:30pm. You are more than welcome to join us to better support your kids’ learning at home</a:t>
            </a:r>
          </a:p>
          <a:p>
            <a:pPr marL="171450" indent="-171450">
              <a:buSzPct val="120000"/>
              <a:buFont typeface="Wingdings" charset="2"/>
              <a:buChar char=""/>
            </a:pPr>
            <a:r>
              <a:rPr lang="en-US" sz="1000" dirty="0" smtClean="0"/>
              <a:t>9/24 PBS “Football Pep Rally” Celebration. (make sure your kid’s has 100 pride bucks to attend)</a:t>
            </a:r>
          </a:p>
          <a:p>
            <a:pPr marL="171450" indent="-171450">
              <a:buSzPct val="120000"/>
              <a:buFont typeface="Wingdings" charset="2"/>
              <a:buChar char=""/>
            </a:pPr>
            <a:r>
              <a:rPr lang="en-US" sz="1000" dirty="0" smtClean="0"/>
              <a:t>9/25 Rider Pride Parties from 2:20pm to 3:20 pm.</a:t>
            </a:r>
          </a:p>
          <a:p>
            <a:pPr marL="171450" indent="-171450">
              <a:buSzPct val="120000"/>
              <a:buFont typeface="Wingdings" charset="2"/>
              <a:buChar char=""/>
            </a:pPr>
            <a:r>
              <a:rPr lang="en-US" sz="1000" dirty="0" smtClean="0"/>
              <a:t>9/26 School closed for In-Service Day.</a:t>
            </a:r>
          </a:p>
          <a:p>
            <a:pPr marL="171450" indent="-171450">
              <a:buSzPct val="120000"/>
              <a:buFont typeface="Wingdings" charset="2"/>
              <a:buChar char=""/>
            </a:pPr>
            <a:endParaRPr lang="en-US" sz="1000" dirty="0" smtClean="0"/>
          </a:p>
        </p:txBody>
      </p:sp>
      <p:sp>
        <p:nvSpPr>
          <p:cNvPr id="33" name="TextBox 32"/>
          <p:cNvSpPr txBox="1"/>
          <p:nvPr/>
        </p:nvSpPr>
        <p:spPr>
          <a:xfrm>
            <a:off x="228600" y="6553200"/>
            <a:ext cx="2133600" cy="400110"/>
          </a:xfrm>
          <a:prstGeom prst="rect">
            <a:avLst/>
          </a:prstGeom>
          <a:noFill/>
        </p:spPr>
        <p:txBody>
          <a:bodyPr wrap="square" rtlCol="0">
            <a:spAutoFit/>
          </a:bodyPr>
          <a:lstStyle/>
          <a:p>
            <a:pPr>
              <a:buSzPct val="120000"/>
            </a:pPr>
            <a:endParaRPr lang="en-US" sz="1000" dirty="0" smtClean="0"/>
          </a:p>
          <a:p>
            <a:pPr>
              <a:buClr>
                <a:schemeClr val="tx1"/>
              </a:buClr>
              <a:buSzPct val="126000"/>
            </a:pPr>
            <a:endParaRPr lang="en-US" sz="1000" dirty="0"/>
          </a:p>
        </p:txBody>
      </p:sp>
      <p:sp>
        <p:nvSpPr>
          <p:cNvPr id="34" name="TextBox 33"/>
          <p:cNvSpPr txBox="1"/>
          <p:nvPr/>
        </p:nvSpPr>
        <p:spPr>
          <a:xfrm>
            <a:off x="228600" y="6553200"/>
            <a:ext cx="2133600" cy="2400657"/>
          </a:xfrm>
          <a:prstGeom prst="rect">
            <a:avLst/>
          </a:prstGeom>
          <a:noFill/>
        </p:spPr>
        <p:txBody>
          <a:bodyPr wrap="square" rtlCol="0">
            <a:spAutoFit/>
          </a:bodyPr>
          <a:lstStyle/>
          <a:p>
            <a:pPr>
              <a:buClr>
                <a:schemeClr val="tx1"/>
              </a:buClr>
              <a:buSzPct val="126000"/>
            </a:pPr>
            <a:r>
              <a:rPr lang="en-US" sz="1000" dirty="0" smtClean="0"/>
              <a:t>SWBAT:</a:t>
            </a:r>
          </a:p>
          <a:p>
            <a:pPr>
              <a:buClr>
                <a:schemeClr val="tx1"/>
              </a:buClr>
              <a:buSzPct val="126000"/>
            </a:pPr>
            <a:r>
              <a:rPr lang="en-US" sz="1000" dirty="0" smtClean="0"/>
              <a:t>(Student will be able to)</a:t>
            </a:r>
          </a:p>
          <a:p>
            <a:pPr marL="171450" indent="-171450">
              <a:buClr>
                <a:schemeClr val="tx1"/>
              </a:buClr>
              <a:buSzPct val="100000"/>
              <a:buFont typeface="Wingdings" charset="2"/>
              <a:buChar char=""/>
            </a:pPr>
            <a:r>
              <a:rPr lang="en-US" sz="1000" dirty="0" smtClean="0"/>
              <a:t>Count forward and backward from 0 to 30.</a:t>
            </a:r>
          </a:p>
          <a:p>
            <a:pPr marL="171450" indent="-171450">
              <a:buClr>
                <a:schemeClr val="tx1"/>
              </a:buClr>
              <a:buSzPct val="100000"/>
              <a:buFont typeface="Wingdings" charset="2"/>
              <a:buChar char=""/>
            </a:pPr>
            <a:r>
              <a:rPr lang="en-US" sz="1000" dirty="0" smtClean="0"/>
              <a:t>Understand the concept of “before and after”.</a:t>
            </a:r>
          </a:p>
          <a:p>
            <a:pPr marL="171450" indent="-171450">
              <a:buClr>
                <a:schemeClr val="tx1"/>
              </a:buClr>
              <a:buSzPct val="100000"/>
              <a:buFont typeface="Wingdings" charset="2"/>
              <a:buChar char=""/>
            </a:pPr>
            <a:r>
              <a:rPr lang="en-US" sz="1000" dirty="0" smtClean="0"/>
              <a:t>Count to 30 with any number given.</a:t>
            </a:r>
          </a:p>
          <a:p>
            <a:pPr>
              <a:buClr>
                <a:schemeClr val="tx1"/>
              </a:buClr>
              <a:buSzPct val="100000"/>
            </a:pPr>
            <a:endParaRPr lang="en-US" sz="1000" dirty="0"/>
          </a:p>
          <a:p>
            <a:pPr>
              <a:buClr>
                <a:schemeClr val="tx1"/>
              </a:buClr>
              <a:buSzPct val="100000"/>
            </a:pPr>
            <a:r>
              <a:rPr lang="en-US" sz="1000" dirty="0" smtClean="0"/>
              <a:t>VOCABULARY:</a:t>
            </a:r>
          </a:p>
          <a:p>
            <a:pPr>
              <a:buClr>
                <a:schemeClr val="tx1"/>
              </a:buClr>
              <a:buSzPct val="100000"/>
            </a:pPr>
            <a:r>
              <a:rPr lang="en-US" sz="1000" dirty="0" smtClean="0"/>
              <a:t>Forward; backward; count; compare; first, next, last; amount; more; less; the same as; represent; before, after;</a:t>
            </a:r>
          </a:p>
          <a:p>
            <a:pPr marL="171450" indent="-171450">
              <a:buClr>
                <a:schemeClr val="tx1"/>
              </a:buClr>
              <a:buSzPct val="100000"/>
              <a:buFont typeface="Wingdings" charset="2"/>
              <a:buChar char=""/>
            </a:pPr>
            <a:endParaRPr lang="en-US" sz="1000" dirty="0" smtClean="0"/>
          </a:p>
          <a:p>
            <a:pPr marL="171450" indent="-171450">
              <a:buClr>
                <a:schemeClr val="tx1"/>
              </a:buClr>
              <a:buSzPct val="100000"/>
              <a:buFont typeface="Wingdings" charset="2"/>
              <a:buChar char=""/>
            </a:pPr>
            <a:endParaRPr lang="en-US" sz="1000" dirty="0"/>
          </a:p>
        </p:txBody>
      </p:sp>
      <p:sp>
        <p:nvSpPr>
          <p:cNvPr id="35" name="TextBox 34"/>
          <p:cNvSpPr txBox="1"/>
          <p:nvPr/>
        </p:nvSpPr>
        <p:spPr>
          <a:xfrm>
            <a:off x="2362200" y="6553200"/>
            <a:ext cx="2133600" cy="3323987"/>
          </a:xfrm>
          <a:prstGeom prst="rect">
            <a:avLst/>
          </a:prstGeom>
          <a:noFill/>
        </p:spPr>
        <p:txBody>
          <a:bodyPr wrap="square" rtlCol="0">
            <a:spAutoFit/>
          </a:bodyPr>
          <a:lstStyle/>
          <a:p>
            <a:pPr>
              <a:buClr>
                <a:schemeClr val="tx1"/>
              </a:buClr>
              <a:buSzPct val="126000"/>
            </a:pPr>
            <a:r>
              <a:rPr lang="en-US" sz="1000" dirty="0" smtClean="0"/>
              <a:t>SWBAT:</a:t>
            </a:r>
          </a:p>
          <a:p>
            <a:pPr>
              <a:buClr>
                <a:schemeClr val="tx1"/>
              </a:buClr>
              <a:buSzPct val="126000"/>
            </a:pPr>
            <a:r>
              <a:rPr lang="en-US" sz="1000" dirty="0" smtClean="0"/>
              <a:t>(Student will be able to)</a:t>
            </a:r>
          </a:p>
          <a:p>
            <a:pPr marL="171450" indent="-171450">
              <a:buClr>
                <a:schemeClr val="tx1"/>
              </a:buClr>
              <a:buSzPct val="100000"/>
              <a:buFont typeface="Wingdings" charset="2"/>
              <a:buChar char=""/>
            </a:pPr>
            <a:r>
              <a:rPr lang="en-US" sz="1000" dirty="0" smtClean="0"/>
              <a:t>Count forward and backward from 0 to 30.</a:t>
            </a:r>
          </a:p>
          <a:p>
            <a:pPr marL="171450" indent="-171450">
              <a:buClr>
                <a:schemeClr val="tx1"/>
              </a:buClr>
              <a:buSzPct val="100000"/>
              <a:buFont typeface="Wingdings" charset="2"/>
              <a:buChar char=""/>
            </a:pPr>
            <a:r>
              <a:rPr lang="en-US" sz="1000" dirty="0" smtClean="0"/>
              <a:t>Write numbers from 1 to 10 in Chinese.</a:t>
            </a:r>
          </a:p>
          <a:p>
            <a:pPr marL="171450" indent="-171450">
              <a:buClr>
                <a:schemeClr val="tx1"/>
              </a:buClr>
              <a:buSzPct val="100000"/>
              <a:buFont typeface="Wingdings" charset="2"/>
              <a:buChar char=""/>
            </a:pPr>
            <a:r>
              <a:rPr lang="en-US" sz="1000" dirty="0" smtClean="0"/>
              <a:t>Retell the story “Ten Apples Up On Top!” in Chinese.</a:t>
            </a:r>
          </a:p>
          <a:p>
            <a:pPr>
              <a:buClr>
                <a:schemeClr val="tx1"/>
              </a:buClr>
              <a:buSzPct val="100000"/>
            </a:pPr>
            <a:endParaRPr lang="en-US" sz="1000" dirty="0" smtClean="0"/>
          </a:p>
          <a:p>
            <a:pPr>
              <a:buClr>
                <a:schemeClr val="tx1"/>
              </a:buClr>
              <a:buSzPct val="100000"/>
            </a:pPr>
            <a:r>
              <a:rPr lang="en-US" sz="1000" dirty="0" smtClean="0"/>
              <a:t>SUPPORTING LINKS:</a:t>
            </a:r>
          </a:p>
          <a:p>
            <a:pPr>
              <a:buClr>
                <a:schemeClr val="tx1"/>
              </a:buClr>
              <a:buSzPct val="100000"/>
            </a:pPr>
            <a:r>
              <a:rPr lang="en-US" sz="1000" dirty="0" smtClean="0"/>
              <a:t>“Ten Apples Up On Top!”:</a:t>
            </a:r>
          </a:p>
          <a:p>
            <a:pPr>
              <a:buClr>
                <a:schemeClr val="tx1"/>
              </a:buClr>
              <a:buSzPct val="100000"/>
            </a:pPr>
            <a:r>
              <a:rPr lang="en-US" sz="1000" dirty="0">
                <a:hlinkClick r:id="rId6"/>
              </a:rPr>
              <a:t>http://zhonglixu.weebly.com/videos/ten-apples-up-on-</a:t>
            </a:r>
            <a:r>
              <a:rPr lang="en-US" sz="1000" dirty="0" smtClean="0">
                <a:hlinkClick r:id="rId6"/>
              </a:rPr>
              <a:t>top</a:t>
            </a:r>
            <a:endParaRPr lang="en-US" sz="1000" dirty="0" smtClean="0"/>
          </a:p>
          <a:p>
            <a:pPr>
              <a:buClr>
                <a:schemeClr val="tx1"/>
              </a:buClr>
              <a:buSzPct val="100000"/>
            </a:pPr>
            <a:endParaRPr lang="en-US" sz="1000" dirty="0" smtClean="0"/>
          </a:p>
          <a:p>
            <a:pPr>
              <a:buClr>
                <a:schemeClr val="tx1"/>
              </a:buClr>
              <a:buSzPct val="100000"/>
            </a:pPr>
            <a:endParaRPr lang="en-US" sz="1000" dirty="0" smtClean="0"/>
          </a:p>
          <a:p>
            <a:pPr>
              <a:buClr>
                <a:schemeClr val="tx1"/>
              </a:buClr>
              <a:buSzPct val="100000"/>
            </a:pPr>
            <a:endParaRPr lang="en-US" sz="1000" dirty="0" smtClean="0"/>
          </a:p>
          <a:p>
            <a:pPr>
              <a:buClr>
                <a:schemeClr val="tx1"/>
              </a:buClr>
              <a:buSzPct val="100000"/>
            </a:pPr>
            <a:endParaRPr lang="en-US" sz="1000" dirty="0"/>
          </a:p>
          <a:p>
            <a:pPr>
              <a:buClr>
                <a:schemeClr val="tx1"/>
              </a:buClr>
              <a:buSzPct val="100000"/>
            </a:pPr>
            <a:endParaRPr lang="en-US" sz="1000" dirty="0" smtClean="0"/>
          </a:p>
          <a:p>
            <a:pPr>
              <a:buClr>
                <a:schemeClr val="tx1"/>
              </a:buClr>
              <a:buSzPct val="100000"/>
            </a:pPr>
            <a:endParaRPr lang="en-US" sz="1000" dirty="0" smtClean="0"/>
          </a:p>
          <a:p>
            <a:pPr marL="171450" indent="-171450">
              <a:buClr>
                <a:schemeClr val="tx1"/>
              </a:buClr>
              <a:buSzPct val="100000"/>
              <a:buFont typeface="Wingdings" charset="2"/>
              <a:buChar char=""/>
            </a:pPr>
            <a:endParaRPr lang="en-US" sz="1000" dirty="0" smtClean="0"/>
          </a:p>
          <a:p>
            <a:pPr marL="171450" indent="-171450">
              <a:buClr>
                <a:schemeClr val="tx1"/>
              </a:buClr>
              <a:buSzPct val="100000"/>
              <a:buFont typeface="Wingdings" charset="2"/>
              <a:buChar char=""/>
            </a:pPr>
            <a:endParaRPr lang="en-US" sz="1000" dirty="0"/>
          </a:p>
        </p:txBody>
      </p:sp>
      <p:sp>
        <p:nvSpPr>
          <p:cNvPr id="38" name="TextBox 37"/>
          <p:cNvSpPr txBox="1"/>
          <p:nvPr/>
        </p:nvSpPr>
        <p:spPr>
          <a:xfrm>
            <a:off x="4495800" y="6573083"/>
            <a:ext cx="2133600" cy="4401205"/>
          </a:xfrm>
          <a:prstGeom prst="rect">
            <a:avLst/>
          </a:prstGeom>
          <a:noFill/>
        </p:spPr>
        <p:txBody>
          <a:bodyPr wrap="square" rtlCol="0">
            <a:spAutoFit/>
          </a:bodyPr>
          <a:lstStyle/>
          <a:p>
            <a:pPr>
              <a:buClr>
                <a:schemeClr val="tx1"/>
              </a:buClr>
              <a:buSzPct val="126000"/>
            </a:pPr>
            <a:r>
              <a:rPr lang="en-US" sz="1000" dirty="0" smtClean="0"/>
              <a:t>SWBAT:</a:t>
            </a:r>
          </a:p>
          <a:p>
            <a:pPr>
              <a:buClr>
                <a:schemeClr val="tx1"/>
              </a:buClr>
              <a:buSzPct val="126000"/>
            </a:pPr>
            <a:r>
              <a:rPr lang="en-US" sz="1000" dirty="0" smtClean="0"/>
              <a:t>(Student will be able to)</a:t>
            </a:r>
          </a:p>
          <a:p>
            <a:pPr marL="171450" indent="-171450">
              <a:buClr>
                <a:schemeClr val="tx1"/>
              </a:buClr>
              <a:buSzPct val="126000"/>
              <a:buFont typeface="Wingdings" charset="2"/>
              <a:buChar char=""/>
            </a:pPr>
            <a:r>
              <a:rPr lang="en-US" sz="1000" dirty="0" smtClean="0"/>
              <a:t>Talk about “What is working in a group”.</a:t>
            </a:r>
          </a:p>
          <a:p>
            <a:pPr marL="171450" indent="-171450">
              <a:buClr>
                <a:schemeClr val="tx1"/>
              </a:buClr>
              <a:buSzPct val="126000"/>
              <a:buFont typeface="Wingdings" charset="2"/>
              <a:buChar char=""/>
            </a:pPr>
            <a:r>
              <a:rPr lang="en-US" sz="1000" dirty="0" smtClean="0"/>
              <a:t>Tell what is a good example of “working in a group”</a:t>
            </a:r>
            <a:endParaRPr lang="en-US" sz="1000" dirty="0"/>
          </a:p>
          <a:p>
            <a:pPr>
              <a:buClr>
                <a:schemeClr val="tx1"/>
              </a:buClr>
              <a:buSzPct val="126000"/>
            </a:pPr>
            <a:endParaRPr lang="en-US" sz="1000" dirty="0"/>
          </a:p>
          <a:p>
            <a:pPr>
              <a:buClr>
                <a:schemeClr val="tx1"/>
              </a:buClr>
              <a:buSzPct val="126000"/>
            </a:pPr>
            <a:r>
              <a:rPr lang="en-US" sz="1000" dirty="0" smtClean="0"/>
              <a:t>VOCABULARY:</a:t>
            </a:r>
          </a:p>
          <a:p>
            <a:pPr>
              <a:buClr>
                <a:schemeClr val="tx1"/>
              </a:buClr>
              <a:buSzPct val="126000"/>
            </a:pPr>
            <a:r>
              <a:rPr lang="en-US" sz="1000" dirty="0" smtClean="0"/>
              <a:t>Group; work; personality; individual; work together;</a:t>
            </a:r>
          </a:p>
          <a:p>
            <a:pPr>
              <a:buClr>
                <a:schemeClr val="tx1"/>
              </a:buClr>
              <a:buSzPct val="126000"/>
            </a:pPr>
            <a:endParaRPr lang="en-US" sz="1000" dirty="0"/>
          </a:p>
          <a:p>
            <a:pPr>
              <a:buClr>
                <a:schemeClr val="tx1"/>
              </a:buClr>
              <a:buSzPct val="126000"/>
            </a:pPr>
            <a:r>
              <a:rPr lang="en-US" sz="1000" dirty="0" smtClean="0"/>
              <a:t>SUPPORTING LINKS:</a:t>
            </a:r>
          </a:p>
          <a:p>
            <a:pPr>
              <a:buClr>
                <a:schemeClr val="tx1"/>
              </a:buClr>
              <a:buSzPct val="126000"/>
            </a:pPr>
            <a:r>
              <a:rPr lang="en-US" sz="1000" dirty="0" smtClean="0"/>
              <a:t>“Three </a:t>
            </a:r>
            <a:r>
              <a:rPr lang="en-US" sz="1000" dirty="0" err="1" smtClean="0"/>
              <a:t>Monks”</a:t>
            </a:r>
            <a:r>
              <a:rPr lang="en-US" sz="1000" dirty="0" err="1" smtClean="0">
                <a:hlinkClick r:id="rId7"/>
              </a:rPr>
              <a:t>http</a:t>
            </a:r>
            <a:r>
              <a:rPr lang="en-US" sz="1000" dirty="0">
                <a:hlinkClick r:id="rId7"/>
              </a:rPr>
              <a:t>://zhonglixu.weebly.com/videos/three-monks-work-together-social-</a:t>
            </a:r>
            <a:r>
              <a:rPr lang="en-US" sz="1000" dirty="0" smtClean="0">
                <a:hlinkClick r:id="rId7"/>
              </a:rPr>
              <a:t>studies</a:t>
            </a:r>
            <a:endParaRPr lang="en-US" sz="1000" dirty="0" smtClean="0"/>
          </a:p>
          <a:p>
            <a:pPr>
              <a:buClr>
                <a:schemeClr val="tx1"/>
              </a:buClr>
              <a:buSzPct val="126000"/>
            </a:pPr>
            <a:endParaRPr lang="en-US" sz="1000" dirty="0"/>
          </a:p>
          <a:p>
            <a:pPr>
              <a:buClr>
                <a:schemeClr val="tx1"/>
              </a:buClr>
              <a:buSzPct val="126000"/>
            </a:pPr>
            <a:endParaRPr lang="en-US" sz="1000" dirty="0" smtClean="0"/>
          </a:p>
          <a:p>
            <a:pPr>
              <a:buClr>
                <a:schemeClr val="tx1"/>
              </a:buClr>
              <a:buSzPct val="126000"/>
            </a:pPr>
            <a:endParaRPr lang="en-US" sz="1000" dirty="0" smtClean="0"/>
          </a:p>
          <a:p>
            <a:pPr>
              <a:buClr>
                <a:schemeClr val="tx1"/>
              </a:buClr>
              <a:buSzPct val="100000"/>
            </a:pPr>
            <a:endParaRPr lang="en-US" sz="1000" dirty="0" smtClean="0"/>
          </a:p>
          <a:p>
            <a:pPr>
              <a:buClr>
                <a:schemeClr val="tx1"/>
              </a:buClr>
              <a:buSzPct val="100000"/>
            </a:pPr>
            <a:endParaRPr lang="en-US" sz="1000" dirty="0" smtClean="0"/>
          </a:p>
          <a:p>
            <a:pPr>
              <a:buClr>
                <a:schemeClr val="tx1"/>
              </a:buClr>
              <a:buSzPct val="100000"/>
            </a:pPr>
            <a:endParaRPr lang="en-US" sz="1000" dirty="0" smtClean="0"/>
          </a:p>
          <a:p>
            <a:pPr>
              <a:buClr>
                <a:schemeClr val="tx1"/>
              </a:buClr>
              <a:buSzPct val="100000"/>
            </a:pPr>
            <a:endParaRPr lang="en-US" sz="1000" dirty="0"/>
          </a:p>
          <a:p>
            <a:pPr>
              <a:buClr>
                <a:schemeClr val="tx1"/>
              </a:buClr>
              <a:buSzPct val="100000"/>
            </a:pPr>
            <a:endParaRPr lang="en-US" sz="1000" dirty="0" smtClean="0"/>
          </a:p>
          <a:p>
            <a:pPr>
              <a:buClr>
                <a:schemeClr val="tx1"/>
              </a:buClr>
              <a:buSzPct val="100000"/>
            </a:pPr>
            <a:endParaRPr lang="en-US" sz="1000" dirty="0" smtClean="0"/>
          </a:p>
          <a:p>
            <a:pPr marL="171450" indent="-171450">
              <a:buClr>
                <a:schemeClr val="tx1"/>
              </a:buClr>
              <a:buSzPct val="100000"/>
              <a:buFont typeface="Wingdings" charset="2"/>
              <a:buChar char=""/>
            </a:pPr>
            <a:endParaRPr lang="en-US" sz="1000" dirty="0" smtClean="0"/>
          </a:p>
          <a:p>
            <a:pPr marL="171450" indent="-171450">
              <a:buClr>
                <a:schemeClr val="tx1"/>
              </a:buClr>
              <a:buSzPct val="100000"/>
              <a:buFont typeface="Wingdings" charset="2"/>
              <a:buChar char=""/>
            </a:pPr>
            <a:endParaRPr lang="en-US" sz="1000" dirty="0"/>
          </a:p>
        </p:txBody>
      </p:sp>
    </p:spTree>
    <p:extLst>
      <p:ext uri="{BB962C8B-B14F-4D97-AF65-F5344CB8AC3E}">
        <p14:creationId xmlns:p14="http://schemas.microsoft.com/office/powerpoint/2010/main" val="361064873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1809</TotalTime>
  <Words>482</Words>
  <Application>Microsoft Macintosh PowerPoint</Application>
  <PresentationFormat>On-screen Show (4:3)</PresentationFormat>
  <Paragraphs>72</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Galewski</dc:creator>
  <cp:lastModifiedBy>zl xu</cp:lastModifiedBy>
  <cp:revision>73</cp:revision>
  <cp:lastPrinted>2014-09-10T17:41:48Z</cp:lastPrinted>
  <dcterms:created xsi:type="dcterms:W3CDTF">2012-09-29T15:12:52Z</dcterms:created>
  <dcterms:modified xsi:type="dcterms:W3CDTF">2014-09-13T17:24:17Z</dcterms:modified>
</cp:coreProperties>
</file>